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Atkinson Hyperlegible Bold" charset="1" panose="00000000000000000000"/>
      <p:regular r:id="rId25"/>
    </p:embeddedFont>
    <p:embeddedFont>
      <p:font typeface="Chunk Five" charset="1" panose="00000500000000000000"/>
      <p:regular r:id="rId26"/>
    </p:embeddedFont>
    <p:embeddedFont>
      <p:font typeface="Atkinson Hyperlegible" charset="1" panose="0000000000000000000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notesMasters/notesMaster1.xml" Type="http://schemas.openxmlformats.org/officeDocument/2006/relationships/notesMaster"/><Relationship Id="rId23" Target="theme/theme2.xml" Type="http://schemas.openxmlformats.org/officeDocument/2006/relationships/theme"/><Relationship Id="rId24" Target="notesSlides/notesSlide1.xml" Type="http://schemas.openxmlformats.org/officeDocument/2006/relationships/notesSlide"/><Relationship Id="rId25" Target="fonts/font25.fntdata" Type="http://schemas.openxmlformats.org/officeDocument/2006/relationships/font"/><Relationship Id="rId26" Target="fonts/font26.fntdata" Type="http://schemas.openxmlformats.org/officeDocument/2006/relationships/font"/><Relationship Id="rId27" Target="notesSlides/notesSlide2.xml" Type="http://schemas.openxmlformats.org/officeDocument/2006/relationships/notesSlide"/><Relationship Id="rId28" Target="notesSlides/notesSlide3.xml" Type="http://schemas.openxmlformats.org/officeDocument/2006/relationships/notesSlide"/><Relationship Id="rId29" Target="notesSlides/notesSlide4.xml" Type="http://schemas.openxmlformats.org/officeDocument/2006/relationships/notesSlide"/><Relationship Id="rId3" Target="viewProps.xml" Type="http://schemas.openxmlformats.org/officeDocument/2006/relationships/viewProps"/><Relationship Id="rId30" Target="fonts/font30.fntdata" Type="http://schemas.openxmlformats.org/officeDocument/2006/relationships/font"/><Relationship Id="rId31" Target="notesSlides/notesSlide5.xml" Type="http://schemas.openxmlformats.org/officeDocument/2006/relationships/notesSlide"/><Relationship Id="rId32" Target="notesSlides/notesSlide6.xml" Type="http://schemas.openxmlformats.org/officeDocument/2006/relationships/notesSlide"/><Relationship Id="rId33" Target="notesSlides/notesSlide7.xml" Type="http://schemas.openxmlformats.org/officeDocument/2006/relationships/notesSlide"/><Relationship Id="rId34" Target="notesSlides/notesSlide8.xml" Type="http://schemas.openxmlformats.org/officeDocument/2006/relationships/notesSlide"/><Relationship Id="rId35" Target="notesSlides/notesSlide9.xml" Type="http://schemas.openxmlformats.org/officeDocument/2006/relationships/notesSlide"/><Relationship Id="rId36" Target="notesSlides/notesSlide10.xml" Type="http://schemas.openxmlformats.org/officeDocument/2006/relationships/notesSlide"/><Relationship Id="rId37" Target="notesSlides/notesSlide11.xml" Type="http://schemas.openxmlformats.org/officeDocument/2006/relationships/notesSlide"/><Relationship Id="rId38" Target="notesSlides/notesSlide12.xml" Type="http://schemas.openxmlformats.org/officeDocument/2006/relationships/notesSlide"/><Relationship Id="rId39" Target="notesSlides/notesSlide13.xml" Type="http://schemas.openxmlformats.org/officeDocument/2006/relationships/notesSlide"/><Relationship Id="rId4" Target="theme/theme1.xml" Type="http://schemas.openxmlformats.org/officeDocument/2006/relationships/theme"/><Relationship Id="rId40" Target="notesSlides/notesSlide14.xml" Type="http://schemas.openxmlformats.org/officeDocument/2006/relationships/notesSlide"/><Relationship Id="rId41" Target="notesSlides/notesSlide15.xml" Type="http://schemas.openxmlformats.org/officeDocument/2006/relationships/notesSlide"/><Relationship Id="rId42" Target="notesSlides/notesSlide16.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a:t>
            </a:r>
          </a:p>
          <a:p>
            <a:r>
              <a:rPr lang="en-US"/>
              <a:t/>
            </a:r>
          </a:p>
          <a:p>
            <a:r>
              <a:rPr lang="en-US"/>
              <a:t>Thank you for downloading our free open-source training. </a:t>
            </a:r>
          </a:p>
          <a:p>
            <a:r>
              <a:rPr lang="en-US"/>
              <a:t>We hope that you find this valuable. </a:t>
            </a:r>
          </a:p>
          <a:p>
            <a:r>
              <a:rPr lang="en-US"/>
              <a:t/>
            </a:r>
          </a:p>
          <a:p>
            <a:r>
              <a:rPr lang="en-US"/>
              <a:t>At Autistic Realms and Stimpunks, we believe in sharing our own stories and validating each other's experiences.</a:t>
            </a:r>
          </a:p>
          <a:p>
            <a:r>
              <a:rPr lang="en-US"/>
              <a:t/>
            </a:r>
          </a:p>
          <a:p>
            <a:r>
              <a:rPr lang="en-US"/>
              <a:t>The Map of Monotropic Experiences was created by and for Autistic people. It is a collaborative project by Helen Edgar and the Stimpunks Foundation (led by Ryan Boren, Norah Hobbs, and Chelsea Adams). </a:t>
            </a:r>
          </a:p>
          <a:p>
            <a:r>
              <a:rPr lang="en-US"/>
              <a:t/>
            </a:r>
          </a:p>
          <a:p>
            <a:r>
              <a:rPr lang="en-US"/>
              <a:t>The original map was created by Helen Edgar as a reflection of her own monotropic bodymind experiences. We have developed this further as a team and are offering a space for everyone to reflect on their authentic identity as Autistic/ADHD people. We invite people to discover to explore their identity and find out how by embracing the theory of monotropism it may help develop a stronger understanding of self and support wellbeing. </a:t>
            </a:r>
          </a:p>
          <a:p>
            <a:r>
              <a:rPr lang="en-US"/>
              <a:t/>
            </a:r>
          </a:p>
          <a:p>
            <a:r>
              <a:rPr lang="en-US"/>
              <a:t>Our training helps to reframe how we understand ourselves, not through the deficit-focused lens of traditional autism research done on Autistic people, but through lived experience and Autistic voices by Autistic people.</a:t>
            </a:r>
          </a:p>
          <a:p>
            <a:r>
              <a:rPr lang="en-US"/>
              <a:t/>
            </a:r>
          </a:p>
          <a:p>
            <a:r>
              <a:rPr lang="en-US"/>
              <a:t>This free training offers a radical, affirming reframe of Autism, grounded in the theory of monotropism — a way of understanding the deep, focused attention patterns common among Autistic and ADHD individuals.</a:t>
            </a:r>
          </a:p>
          <a:p>
            <a:r>
              <a:rPr lang="en-US"/>
              <a:t/>
            </a:r>
          </a:p>
          <a:p>
            <a:r>
              <a:rPr lang="en-US"/>
              <a:t>Rather than seeing Autistic traits as deficits, monotropism recognises our "interest-based nervous system" as a natural and meaningful way of engaging with the world.</a:t>
            </a:r>
          </a:p>
          <a:p>
            <a:r>
              <a:rPr lang="en-US"/>
              <a:t/>
            </a:r>
          </a:p>
          <a:p>
            <a:r>
              <a:rPr lang="en-US"/>
              <a:t>At the heart of our work is the importance of embracing authentic Autistic identity, not as something broken or needing correction, but as a valuable and vibrant way of being. </a:t>
            </a:r>
          </a:p>
          <a:p>
            <a:r>
              <a:rPr lang="en-US"/>
              <a:t>Building strong community connections and validating lived experiences are central to this journey.</a:t>
            </a:r>
          </a:p>
          <a:p>
            <a:r>
              <a:rPr lang="en-US"/>
              <a:t/>
            </a:r>
          </a:p>
          <a:p>
            <a:r>
              <a:rPr lang="en-US"/>
              <a:t>You'll Learn To:</a:t>
            </a:r>
          </a:p>
          <a:p>
            <a:r>
              <a:rPr lang="en-US"/>
              <a:t/>
            </a:r>
          </a:p>
          <a:p>
            <a:r>
              <a:rPr lang="en-US"/>
              <a:t>✅ Understand the theory of monotropism and the importance of flow</a:t>
            </a:r>
          </a:p>
          <a:p>
            <a:r>
              <a:rPr lang="en-US"/>
              <a:t>✅ Recognise how environments can create "stuck states"</a:t>
            </a:r>
          </a:p>
          <a:p>
            <a:r>
              <a:rPr lang="en-US"/>
              <a:t>✅ Explore the detrimental impact of neuronormative domination on Autistic well-being</a:t>
            </a:r>
          </a:p>
          <a:p>
            <a:r>
              <a:rPr lang="en-US"/>
              <a:t>✅ Create flow-supportive environments where ALL minds can thrive</a:t>
            </a:r>
          </a:p>
          <a:p>
            <a:r>
              <a:rPr lang="en-US"/>
              <a:t>✅ Understand intersectionality and the Double Empathy Problem for deeper inclusion</a:t>
            </a:r>
          </a:p>
          <a:p>
            <a:r>
              <a:rPr lang="en-US"/>
              <a:t>✅ Celebrate authentic Autistic identity and the strength of community storytelling and shared experiences</a:t>
            </a:r>
          </a:p>
          <a:p>
            <a:r>
              <a:rPr lang="en-US"/>
              <a:t/>
            </a:r>
          </a:p>
          <a:p>
            <a:r>
              <a:rPr lang="en-US"/>
              <a:t>Perfect for: schools, healthcare settings, workplaces, and community networks.</a:t>
            </a:r>
          </a:p>
          <a:p>
            <a:r>
              <a:rPr lang="en-US"/>
              <a:t/>
            </a:r>
          </a:p>
          <a:p>
            <a:r>
              <a:rPr lang="en-US"/>
              <a:t>A creative tool for reflection, connection, and meaningful change.</a:t>
            </a:r>
          </a:p>
          <a:p>
            <a:r>
              <a:rPr lang="en-US"/>
              <a:t/>
            </a:r>
          </a:p>
          <a:p>
            <a:r>
              <a:rPr lang="en-US"/>
              <a:t>We welcome you to adapt this training to meet the needs of your community group and those you support. </a:t>
            </a:r>
          </a:p>
          <a:p>
            <a:r>
              <a:rPr lang="en-US"/>
              <a:t/>
            </a:r>
          </a:p>
          <a:p>
            <a:r>
              <a:rPr lang="en-US"/>
              <a:t>We are open to feedback and would love for you to get in touch if you'd like to find out more. </a:t>
            </a:r>
          </a:p>
          <a:p>
            <a:r>
              <a:rPr lang="en-US"/>
              <a:t/>
            </a:r>
          </a:p>
          <a:p>
            <a:r>
              <a:rPr lang="en-US"/>
              <a:t>Contact: </a:t>
            </a:r>
          </a:p>
          <a:p>
            <a:r>
              <a:rPr lang="en-US"/>
              <a:t/>
            </a:r>
          </a:p>
          <a:p>
            <a:r>
              <a:rPr lang="en-US"/>
              <a:t/>
            </a:r>
          </a:p>
          <a:p>
            <a:r>
              <a:rPr lang="en-US"/>
              <a:t>www.autisticrealms.com</a:t>
            </a:r>
          </a:p>
          <a:p>
            <a:r>
              <a:rPr lang="en-US"/>
              <a:t>www.stimpunks.org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Outdated and inaccurate research influenced by non-Autistic perspectives has had harmful consequences for Autistic people. Viewing Autism through a deficit lens has led to a denial of autonomy and human rights, as Autistic individuals are perceived as abnormal and in need of correction. This has been reflected by the Shark-Infested Waters of Neuronormativity on the map. This water permeates all of society and seeps through the cracks, so people may not even notice its harm; yet it seeps through and affects families, relationships, work, education, health and social care settings. It reinforces the need for Autistic people to suppress their authentic identity and mask, which is detrimental to our well-being. </a:t>
            </a:r>
          </a:p>
          <a:p>
            <a:r>
              <a:rPr lang="en-US"/>
              <a:t/>
            </a:r>
          </a:p>
          <a:p>
            <a:r>
              <a:rPr lang="en-US"/>
              <a:t>Shark Infested Waters – Neurormativity is a set of norms, standards, expectations and ideals that centre a particular way of functioning as the right way to function. It is the assumption that there is a correct way to exist in this world; a correct way to think, feel, communicate, play, behave and more. (Sonny Jane-Wise)</a:t>
            </a:r>
          </a:p>
          <a:p>
            <a:r>
              <a:rPr lang="en-US"/>
              <a:t/>
            </a:r>
          </a:p>
          <a:p>
            <a:r>
              <a:rPr lang="en-US"/>
              <a:t>Burnout Whirlpools– Autistic burnout is a state of physical and mental fatigue, heightened stress, and diminished capacity to manage life skills, sensory input, and/or social interactions, which comes from years of being severely overtaxed by the strain of trying to live up to demands that are out of sync with our needs. (Raymaker, 2020)</a:t>
            </a:r>
          </a:p>
          <a:p>
            <a:r>
              <a:rPr lang="en-US"/>
              <a:t/>
            </a:r>
          </a:p>
          <a:p>
            <a:r>
              <a:rPr lang="en-US"/>
              <a:t>Cyclones of Unmet Needs – Mismatch between the areas we actually receive support, compared to the areas we would ideally like support.</a:t>
            </a:r>
          </a:p>
          <a:p>
            <a:r>
              <a:rPr lang="en-US"/>
              <a:t/>
            </a:r>
          </a:p>
          <a:p>
            <a:r>
              <a:rPr lang="en-US"/>
              <a:t>References:</a:t>
            </a:r>
          </a:p>
          <a:p>
            <a:r>
              <a:rPr lang="en-US"/>
              <a:t/>
            </a:r>
          </a:p>
          <a:p>
            <a:r>
              <a:rPr lang="en-US"/>
              <a:t>Wise, S. J. (2023, November 6). Introducing decentering neuronormativity. https://www.linkedin.com/pulse/introducing-decentering-neuronormativity-sonny-jane-wise-huevc/</a:t>
            </a:r>
          </a:p>
          <a:p>
            <a:r>
              <a:rPr lang="en-US"/>
              <a:t/>
            </a:r>
          </a:p>
          <a:p>
            <a:r>
              <a:rPr lang="en-US"/>
              <a:t/>
            </a:r>
          </a:p>
          <a:p>
            <a:r>
              <a:rPr lang="en-US"/>
              <a:t>Raymaker, D. M., Teo, A. R., Steckler, N. A., Lentz, B., Scharer, M., Santos, A. D., Kapp, S. K., Hunter, M., Joyce, A., &amp; Nicolaidis, C. (2020a). “Having All of Your Internal Resources Exhausted Beyond Measure and Being Left with No Clean-Up Crew”: Defining Autistic Burnout. Autism in Adulthood, 2(2), 132–143. https://doi.org/10.1089/aut.2019.0079 </a:t>
            </a:r>
          </a:p>
          <a:p>
            <a:r>
              <a:rPr lang="en-US"/>
              <a:t/>
            </a:r>
          </a:p>
          <a:p>
            <a:r>
              <a:rPr lang="en-US"/>
              <a:t>https://www.seattlechildrens.org/globalassets/documents/health-and-safety/autism/autism_206_raymaker_slides.pdf</a:t>
            </a:r>
          </a:p>
          <a:p>
            <a:r>
              <a:rPr lang="en-US"/>
              <a:t/>
            </a:r>
          </a:p>
          <a:p>
            <a:r>
              <a:rPr lang="en-US"/>
              <a:t>Consider:</a:t>
            </a:r>
          </a:p>
          <a:p>
            <a:r>
              <a:rPr lang="en-US"/>
              <a:t>Can you think of what systems and barriers may be reflected in the shark-infested waters?</a:t>
            </a:r>
          </a:p>
          <a:p>
            <a:r>
              <a:rPr lang="en-US"/>
              <a:t/>
            </a:r>
          </a:p>
          <a:p>
            <a:r>
              <a:rPr lang="en-US"/>
              <a:t>Why aren't Autistic people's needs being met? Can you think of some examples from your own life or those you support where you have had to fight for accommodations?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Being a monotropic person in a world that is designed for the benefit of the majority of polytropic people is exhausting. If you can’t access safe spaces, engage in your interests and feel connected, then you are more likely to enter a stuck state. </a:t>
            </a:r>
          </a:p>
          <a:p>
            <a:r>
              <a:rPr lang="en-US"/>
              <a:t>If you are in a stuck state, it will affect your well-being. A stuck state affects everything, from how you experience and are able to understand and interpret your sensory needs (including interoception) to how well you can function and live the life you want. Stuck states are states of inertia, unable to start or may be unable to stop. You may feel trapped in a constant loop of ruminating thoughts.</a:t>
            </a:r>
          </a:p>
          <a:p>
            <a:r>
              <a:rPr lang="en-US"/>
              <a:t/>
            </a:r>
          </a:p>
          <a:p>
            <a:r>
              <a:rPr lang="en-US"/>
              <a:t>Rumination – When your thoughts are all swirly and you just keep chewing on the same thought over and over and you can’t stop thinking about it and it’s distracting you and sometimes even putting you in a really bad mood or making you irritable. (Chipura)</a:t>
            </a:r>
          </a:p>
          <a:p>
            <a:r>
              <a:rPr lang="en-US"/>
              <a:t/>
            </a:r>
          </a:p>
          <a:p>
            <a:r>
              <a:rPr lang="en-US"/>
              <a:t>Unexpected Events – If an autistic person is pulled out of monotropic flow too quickly, it causes our sensory systems to dysregulate. This in turn triggers us into emotional dysregulation, and we quickly find ourselves in a state ranging from uncomfortable, to grumpy, to angry, or even triggered into a meltdown or a shutdown. (Rose)</a:t>
            </a:r>
          </a:p>
          <a:p>
            <a:r>
              <a:rPr lang="en-US"/>
              <a:t/>
            </a:r>
          </a:p>
          <a:p>
            <a:r>
              <a:rPr lang="en-US"/>
              <a:t>Limerence – Limerence is a state of involuntary obsession with another person. The experience of limerence is different from love or lust in that it is based on the uncertainty that the person you desire also desires you. (Psychology Today)</a:t>
            </a:r>
          </a:p>
          <a:p>
            <a:r>
              <a:rPr lang="en-US"/>
              <a:t/>
            </a:r>
          </a:p>
          <a:p>
            <a:r>
              <a:rPr lang="en-US"/>
              <a:t>Object Permanence – Autistic children have difficulties with their understanding of: what’s here, what’s now, what is permanent, and so on. (Lawson)</a:t>
            </a:r>
          </a:p>
          <a:p>
            <a:r>
              <a:rPr lang="en-US"/>
              <a:t/>
            </a:r>
          </a:p>
          <a:p>
            <a:r>
              <a:rPr lang="en-US"/>
              <a:t>Burnout – Autistic burnout is a state of physical and mental fatigue, heightened stress, and diminished capacity to manage life skills, sensory input, and/or social interactions, which comes from years of being severely overtaxed by the strain of trying to live up to demands that are out of sync with our needs. (Raymaker)</a:t>
            </a:r>
          </a:p>
          <a:p>
            <a:r>
              <a:rPr lang="en-US"/>
              <a:t/>
            </a:r>
          </a:p>
          <a:p>
            <a:r>
              <a:rPr lang="en-US"/>
              <a:t>Meerkat Mode – Heightened state of vigilance and arousal that involves constantly looking for danger and threat. It is more than hyper-arousal, it is an overwhelmed monotropic person desperately looking for a hook into a monotropic flow-state. (Adkin)</a:t>
            </a:r>
          </a:p>
          <a:p>
            <a:r>
              <a:rPr lang="en-US"/>
              <a:t/>
            </a:r>
          </a:p>
          <a:p>
            <a:r>
              <a:rPr lang="en-US"/>
              <a:t>Sensory Experiences – Neurodivergent people are hypersensitive to mindset and environment due to a greater number of neuronal connections. They have both a higher risk for trauma and a large capacity for sensing safety. (Elisabeth)</a:t>
            </a:r>
          </a:p>
          <a:p>
            <a:r>
              <a:rPr lang="en-US"/>
              <a:t/>
            </a:r>
          </a:p>
          <a:p>
            <a:r>
              <a:rPr lang="en-US"/>
              <a:t/>
            </a:r>
          </a:p>
          <a:p>
            <a:r>
              <a:rPr lang="en-US"/>
              <a:t>Consider:</a:t>
            </a:r>
          </a:p>
          <a:p>
            <a:r>
              <a:rPr lang="en-US"/>
              <a:t/>
            </a:r>
          </a:p>
          <a:p>
            <a:r>
              <a:rPr lang="en-US"/>
              <a:t>Are there spaces or activities where you feel most safely connected to your flow or times when you or someone you support seems 'stuck'?</a:t>
            </a:r>
          </a:p>
          <a:p>
            <a:r>
              <a:rPr lang="en-US"/>
              <a:t/>
            </a:r>
          </a:p>
          <a:p>
            <a:r>
              <a:rPr lang="en-US"/>
              <a:t/>
            </a:r>
          </a:p>
          <a:p>
            <a:r>
              <a:rPr lang="en-US"/>
              <a:t>References and all links are collected here: https://stimpunks.org/2024/10/21/map-of-monotropic-experiences/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Monotropism is a neuro-affirming theory of Autism. Everyone benefits from flow states, but for Autistic people, flow is even more important. Everyone has a certain amount of energy and capacity to get through their days. For monotropic people (Autistic/ ADHD), their energy and attention resources are more focused on fewer things at any one time and flow states are essential to help you get through the day and balance your mind and body. Being engaged in a flow state if you are monotropic can feel like your energy is being restored.</a:t>
            </a:r>
          </a:p>
          <a:p>
            <a:r>
              <a:rPr lang="en-US"/>
              <a:t/>
            </a:r>
          </a:p>
          <a:p>
            <a:r>
              <a:rPr lang="en-US"/>
              <a:t>Infodumping – Talking a lot about a topic in great detail.</a:t>
            </a:r>
          </a:p>
          <a:p>
            <a:r>
              <a:rPr lang="en-US"/>
              <a:t/>
            </a:r>
          </a:p>
          <a:p>
            <a:r>
              <a:rPr lang="en-US"/>
              <a:t>Tendril Theory – When I’m focused on something, my mind sends out a million tendrils of thought, expands into all of the thoughts &amp; feelings. When I need to switch tasks, I must retract all of the tendrils of my mind. This takes some time. (@EisforErin)</a:t>
            </a:r>
          </a:p>
          <a:p>
            <a:r>
              <a:rPr lang="en-US"/>
              <a:t/>
            </a:r>
          </a:p>
          <a:p>
            <a:r>
              <a:rPr lang="en-US"/>
              <a:t>Attention Tunnels – Entering flow states – or attention tunnels – is a necessary coping strategy for many of us. Flow states are the pinnacle of intrinsic motivation. (Murray)</a:t>
            </a:r>
          </a:p>
          <a:p>
            <a:r>
              <a:rPr lang="en-US"/>
              <a:t/>
            </a:r>
          </a:p>
          <a:p>
            <a:r>
              <a:rPr lang="en-US"/>
              <a:t>Rabbit Hole – “Down the rabbit hole” is an English-language idiom or trope which refers to getting deep into something, or ending up somewhere strange. (Wikipedia)</a:t>
            </a:r>
          </a:p>
          <a:p>
            <a:r>
              <a:rPr lang="en-US"/>
              <a:t/>
            </a:r>
          </a:p>
          <a:p>
            <a:r>
              <a:rPr lang="en-US"/>
              <a:t>Flow States – Entering flow states – or attention tunnels – is a necessary coping strategy for many of us. Flow states are the pinnacle of intrinsic motivation. (Fergus Murray)</a:t>
            </a:r>
          </a:p>
          <a:p>
            <a:r>
              <a:rPr lang="en-US"/>
              <a:t/>
            </a:r>
          </a:p>
          <a:p>
            <a:r>
              <a:rPr lang="en-US"/>
              <a:t>Monotropic Time – When absorbed in our special interests or passions it can feel like entering a portal. Normal time can feel like it is dissolving, the outside world may feel like it is melting away. This can be really rejuvenating for the sensory system and help to recharge the bodymind. (Helen Edgar)</a:t>
            </a:r>
          </a:p>
          <a:p>
            <a:r>
              <a:rPr lang="en-US"/>
              <a:t/>
            </a:r>
          </a:p>
          <a:p>
            <a:r>
              <a:rPr lang="en-US"/>
              <a:t>Consider:</a:t>
            </a:r>
          </a:p>
          <a:p>
            <a:r>
              <a:rPr lang="en-US"/>
              <a:t/>
            </a:r>
          </a:p>
          <a:p>
            <a:r>
              <a:rPr lang="en-US"/>
              <a:t>Reflect on what supports your happy flow states in different environments.</a:t>
            </a:r>
          </a:p>
          <a:p>
            <a:r>
              <a:rPr lang="en-US"/>
              <a:t/>
            </a:r>
          </a:p>
          <a:p>
            <a:r>
              <a:rPr lang="en-US"/>
              <a:t/>
            </a:r>
          </a:p>
          <a:p>
            <a:r>
              <a:rPr lang="en-US"/>
              <a:t>References and all links are collected here: https://stimpunks.org/2024/10/21/map-of-monotropic-experiences/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Making changes to the environment in schools, workplaces, and other settings and providing opportunities that honour authentic ways Autistic people communicate and adaptations that may need to be made to meet sensory needs will benefit everyone. </a:t>
            </a:r>
          </a:p>
          <a:p>
            <a:r>
              <a:rPr lang="en-US"/>
              <a:t/>
            </a:r>
          </a:p>
          <a:p>
            <a:r>
              <a:rPr lang="en-US"/>
              <a:t/>
            </a:r>
          </a:p>
          <a:p>
            <a:r>
              <a:rPr lang="en-US"/>
              <a:t>Embracing neurodiversity means embracing and validating the lived experience of everyone, including Autistic/ ADHD and other marginalised people. Enabling flow states and providing an environment where everyone’s well-being is supported will help whole communities to thrive. We need to listen to Autistic/ ADHD people and create a sense of pride around monotropic experiences.</a:t>
            </a:r>
          </a:p>
          <a:p>
            <a:r>
              <a:rPr lang="en-US"/>
              <a:t/>
            </a:r>
          </a:p>
          <a:p>
            <a:r>
              <a:rPr lang="en-US"/>
              <a:t>Autistic Joy – Autistic joy is one of our favourite things about being autistic. It can be intense as a meltdown, but filled with overwhelming happiness and excitement. When we experience joy, we feel the excited vibrations throughout our bodies. To release the energy, we do a “happy stim.” We will jump up and down, excitedly flap our hands, sometimes even dance. (Blackwater)</a:t>
            </a:r>
          </a:p>
          <a:p>
            <a:r>
              <a:rPr lang="en-US"/>
              <a:t/>
            </a:r>
          </a:p>
          <a:p>
            <a:r>
              <a:rPr lang="en-US"/>
              <a:t>Autistic Rhizome – A growing and evolving network of Autistic communities with no hierarchy or dependence on another's existence. (Edgar)</a:t>
            </a:r>
          </a:p>
          <a:p>
            <a:r>
              <a:rPr lang="en-US"/>
              <a:t/>
            </a:r>
          </a:p>
          <a:p>
            <a:r>
              <a:rPr lang="en-US"/>
              <a:t>Body Doubling – A “body double” is a person or even a pet who is present with us while we work. This provides a gentle form of accountability — their presence serves as a reminder of what we’re supposed to be doing, so we’re less likely to get distracted. (McCabe)</a:t>
            </a:r>
          </a:p>
          <a:p>
            <a:r>
              <a:rPr lang="en-US"/>
              <a:t/>
            </a:r>
          </a:p>
          <a:p>
            <a:r>
              <a:rPr lang="en-US"/>
              <a:t>Cavendish Space – Psychologically and sensory safe spaces suited to zone work, flow states, intermittent collaboration, and collaborative niche construction. (Boren)</a:t>
            </a:r>
          </a:p>
          <a:p>
            <a:r>
              <a:rPr lang="en-US"/>
              <a:t>Please see our neuroqueer learning spaces project and Cavendish pages for further information. </a:t>
            </a:r>
          </a:p>
          <a:p>
            <a:r>
              <a:rPr lang="en-US"/>
              <a:t/>
            </a:r>
          </a:p>
          <a:p>
            <a:r>
              <a:rPr lang="en-US"/>
              <a:t/>
            </a:r>
          </a:p>
          <a:p>
            <a:r>
              <a:rPr lang="en-US"/>
              <a:t>Penguin Pebbling – “Penguin pebbling” is a little exchange between two people to show that they care and want to build a meaningful connection. (Edgar)</a:t>
            </a:r>
          </a:p>
          <a:p>
            <a:r>
              <a:rPr lang="en-US"/>
              <a:t/>
            </a:r>
          </a:p>
          <a:p>
            <a:r>
              <a:rPr lang="en-US"/>
              <a:t>Consider:</a:t>
            </a:r>
          </a:p>
          <a:p>
            <a:r>
              <a:rPr lang="en-US"/>
              <a:t/>
            </a:r>
          </a:p>
          <a:p>
            <a:r>
              <a:rPr lang="en-US"/>
              <a:t>What adaptations (sensory, communication, or otherwise) would help you feel safer and more supported in your home or learning or working environments?</a:t>
            </a:r>
          </a:p>
          <a:p>
            <a:r>
              <a:rPr lang="en-US"/>
              <a:t/>
            </a:r>
          </a:p>
          <a:p>
            <a:r>
              <a:rPr lang="en-US"/>
              <a:t>What does a thriving Autistic community look or feel like to you?</a:t>
            </a:r>
          </a:p>
          <a:p>
            <a:r>
              <a:rPr lang="en-US"/>
              <a:t/>
            </a:r>
          </a:p>
          <a:p>
            <a:r>
              <a:rPr lang="en-US"/>
              <a:t/>
            </a:r>
          </a:p>
          <a:p>
            <a:r>
              <a:rPr lang="en-US"/>
              <a:t/>
            </a:r>
          </a:p>
          <a:p>
            <a:r>
              <a:rPr lang="en-US"/>
              <a:t>References and all links are collected here: https://stimpunks.org/2024/10/21/map-of-monotropic-experiences/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Further ideas to use the map</a:t>
            </a:r>
          </a:p>
          <a:p>
            <a:r>
              <a:rPr lang="en-US"/>
              <a:t/>
            </a:r>
          </a:p>
          <a:p>
            <a:r>
              <a:rPr lang="en-US"/>
              <a:t>Where are you on the map?</a:t>
            </a:r>
          </a:p>
          <a:p>
            <a:r>
              <a:rPr lang="en-US"/>
              <a:t>Where do you want to be?</a:t>
            </a:r>
          </a:p>
          <a:p>
            <a:r>
              <a:rPr lang="en-US"/>
              <a:t>How can you get there? </a:t>
            </a:r>
          </a:p>
          <a:p>
            <a:r>
              <a:rPr lang="en-US"/>
              <a:t>What support will you need?</a:t>
            </a:r>
          </a:p>
          <a:p>
            <a:r>
              <a:rPr lang="en-US"/>
              <a:t>What is your biggest hurdle ?</a:t>
            </a:r>
          </a:p>
          <a:p>
            <a:r>
              <a:rPr lang="en-US"/>
              <a:t/>
            </a:r>
          </a:p>
          <a:p>
            <a:r>
              <a:rPr lang="en-US"/>
              <a:t>Open invite for you to share your stories together or with us. </a:t>
            </a:r>
          </a:p>
          <a:p>
            <a:r>
              <a:rPr lang="en-US"/>
              <a:t/>
            </a:r>
          </a:p>
          <a:p>
            <a:r>
              <a:rPr lang="en-US"/>
              <a:t>You could create a collage or painting of your own maps as a group or individual activity and share and discuss similarities and differences. </a:t>
            </a:r>
          </a:p>
          <a:p>
            <a:r>
              <a:rPr lang="en-US"/>
              <a:t/>
            </a:r>
          </a:p>
          <a:p>
            <a:r>
              <a:rPr lang="en-US"/>
              <a:t>Celebrate the unique qualities of everyone's individual maps.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Open space for Q&amp;As</a:t>
            </a:r>
          </a:p>
          <a:p>
            <a:r>
              <a:rPr lang="en-US"/>
              <a:t/>
            </a:r>
          </a:p>
          <a:p>
            <a:r>
              <a:rPr lang="en-US"/>
              <a:t>Please visit Autistic Realms and Stimpunks for ideas and signposting resources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showing an interest in our training. We hope you have found this valuable. Please do share your feedback with us, we’d love to hear from you. </a:t>
            </a:r>
          </a:p>
          <a:p>
            <a:r>
              <a:rPr lang="en-US"/>
              <a:t/>
            </a:r>
          </a:p>
          <a:p>
            <a:r>
              <a:rPr lang="en-US"/>
              <a:t>Find out More!</a:t>
            </a:r>
          </a:p>
          <a:p>
            <a:r>
              <a:rPr lang="en-US"/>
              <a:t/>
            </a:r>
          </a:p>
          <a:p>
            <a:r>
              <a:rPr lang="en-US"/>
              <a:t/>
            </a:r>
          </a:p>
          <a:p>
            <a:r>
              <a:rPr lang="en-US"/>
              <a:t>www.autisticrealms.com</a:t>
            </a:r>
          </a:p>
          <a:p>
            <a:r>
              <a:rPr lang="en-US"/>
              <a:t/>
            </a:r>
          </a:p>
          <a:p>
            <a:r>
              <a:rPr lang="en-US"/>
              <a:t>www.stimpunks.org</a:t>
            </a:r>
          </a:p>
          <a:p>
            <a:r>
              <a:rPr lang="en-US"/>
              <a:t/>
            </a:r>
          </a:p>
          <a:p>
            <a:r>
              <a:rPr lang="en-US"/>
              <a:t>www.monotropism.org</a:t>
            </a:r>
          </a:p>
          <a:p>
            <a:r>
              <a:rPr lang="en-US"/>
              <a:t/>
            </a:r>
          </a:p>
          <a:p>
            <a:r>
              <a:rPr lang="en-US"/>
              <a:t>You can purchase a poster of the Map of Monotropic Experiences in Stimpunks shop.</a:t>
            </a:r>
          </a:p>
          <a:p>
            <a:r>
              <a:rPr lang="en-US"/>
              <a:t/>
            </a:r>
          </a:p>
          <a:p>
            <a:r>
              <a:rPr lang="en-US"/>
              <a:t>Please consider donating to Stimpunks and supporting our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decades of being described from the outside by outsiders, Autistic people developed the theory of monotropism to describe us from the inside. The autism pathway has always been defined by outsiders imposing a deficit lens upon us, pathologising our ways of being. </a:t>
            </a:r>
          </a:p>
          <a:p>
            <a:r>
              <a:rPr lang="en-US"/>
              <a:t>The Map of Monotropic Experiences rejects that path. Our map was created by and for autistic people so that we can follow our authentic routes and ways. With the map, we can navigate our true desire lines.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Learning Objectives:</a:t>
            </a:r>
          </a:p>
          <a:p>
            <a:r>
              <a:rPr lang="en-US"/>
              <a:t>1. Understanding the Difficulties of Neuronormative Domination</a:t>
            </a:r>
          </a:p>
          <a:p>
            <a:r>
              <a:rPr lang="en-US"/>
              <a:t>2. Understanding Monotropism and Stuck States</a:t>
            </a:r>
          </a:p>
          <a:p>
            <a:r>
              <a:rPr lang="en-US"/>
              <a:t>3. Understanding Monotropism and Flow States</a:t>
            </a:r>
          </a:p>
          <a:p>
            <a:r>
              <a:rPr lang="en-US"/>
              <a:t>4. Understanding Monotropic Socialising and</a:t>
            </a:r>
          </a:p>
          <a:p>
            <a:r>
              <a:rPr lang="en-US"/>
              <a:t>Importance of the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need to move away from deficit-based views of Autism and instead embrace neuro-affirming theories led by Autistic people such as the theory of Monotropism. By embracing neurodiversity and validating the lived experiences of Autistic people and listening to stories shared in community spaces, we can create an ecology of care and equity that supports everyone so we all have a chance to thrive.</a:t>
            </a:r>
          </a:p>
          <a:p>
            <a:r>
              <a:rPr lang="en-US"/>
              <a:t/>
            </a:r>
          </a:p>
          <a:p>
            <a:r>
              <a:rPr lang="en-US"/>
              <a:t/>
            </a:r>
          </a:p>
          <a:p>
            <a:r>
              <a:rPr lang="en-US"/>
              <a:t>Embracing the Neurodiversity Paradigm </a:t>
            </a:r>
          </a:p>
          <a:p>
            <a:r>
              <a:rPr lang="en-US"/>
              <a:t/>
            </a:r>
          </a:p>
          <a:p>
            <a:r>
              <a:rPr lang="en-US"/>
              <a:t>The medical model focuses on fixing individuals to fit societal norms, while the social model aims to adapt environments and attitudes for inclusion. The neurodiversity paradigm rejects the idea of a "normal" and embraces human diversity, recognizing neurodivergence as a natural and valuable part of society, with a focus on achieving equity.</a:t>
            </a:r>
          </a:p>
          <a:p>
            <a:r>
              <a:rPr lang="en-US"/>
              <a:t/>
            </a:r>
          </a:p>
          <a:p>
            <a:r>
              <a:rPr lang="en-US"/>
              <a:t>Consider: </a:t>
            </a:r>
          </a:p>
          <a:p>
            <a:r>
              <a:rPr lang="en-US"/>
              <a:t/>
            </a:r>
          </a:p>
          <a:p>
            <a:r>
              <a:rPr lang="en-US"/>
              <a:t>How has the deficit medical model of Autism affected your own or other people's perception of Autistic identity? </a:t>
            </a:r>
          </a:p>
          <a:p>
            <a:r>
              <a:rPr lang="en-US"/>
              <a:t/>
            </a:r>
          </a:p>
          <a:p>
            <a:r>
              <a:rPr lang="en-US"/>
              <a:t>Would embracing the neurodiversity paradigm help you or those you support have a more positive sense of Autistic identity?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created our Autism and the Map of Neuronormative Domination to help frame the map of monotropic experiences. </a:t>
            </a:r>
          </a:p>
          <a:p>
            <a:r>
              <a:rPr lang="en-US"/>
              <a:t/>
            </a:r>
          </a:p>
          <a:p>
            <a:r>
              <a:rPr lang="en-US"/>
              <a:t/>
            </a:r>
          </a:p>
          <a:p>
            <a:r>
              <a:rPr lang="en-US"/>
              <a:t>Historically, Autism research has been carried out primarily by non-Autistic people with the goal of fixing or curing them. Vast quantities of money have been invested into eugenics and ‘cures’, trying to make Autistic people more ‘normal’ so they can then fit into society, instead of thinking about how we can change society’s values and the environment people live in. It has been a one-way track, a Harmful Highway, with the aim of getting to Destination Neurotypical Bay.</a:t>
            </a:r>
          </a:p>
          <a:p>
            <a:r>
              <a:rPr lang="en-US"/>
              <a:t/>
            </a:r>
          </a:p>
          <a:p>
            <a:r>
              <a:rPr lang="en-US"/>
              <a:t>People generally think it is easier and that Capitalist society will run more smoothly if everyone fits into certain expectations, follows the norms and just gets on with the rules set up by the neuromajority. This has left many neurodivergent, disabled and other marginalised groups at the edges, stuck in the liminal zones, feeling unsupported and with hurdle after hurdle to climb over and battle after battle just to survive. Increasing numbers of children are left with no access to education, eroded like sea glass by the tides sweeping around Behaviourism Bay, blinded by the Sandstorms of Stigma and Mountains of Misinformation and left feeling helpless and lost by the Dunes of Deficit Metaphors that engulf ‘Autism’.</a:t>
            </a:r>
          </a:p>
          <a:p>
            <a:r>
              <a:rPr lang="en-US"/>
              <a:t/>
            </a:r>
          </a:p>
          <a:p>
            <a:r>
              <a:rPr lang="en-US"/>
              <a:t>The Marsh of Masking covers most of the landscape. Masking is a survival mechanism of suppressed needs that so many Autistic people feel they have to perform just to get through their days. Not having enough safe spaces or safe people around you to enable you to be your authentic self has severe consequences on mental health and well-being and can lead to burnout.</a:t>
            </a:r>
          </a:p>
          <a:p>
            <a:r>
              <a:rPr lang="en-US"/>
              <a:t/>
            </a:r>
          </a:p>
          <a:p>
            <a:r>
              <a:rPr lang="en-US"/>
              <a:t>Society is rich and beautiful with limitless potential, but it is currently dominated by values entrenched in neuronormativity. Progress is restricted, and it feels like everyone who doesn’t fit in is being cast further away, towards the edges. Things need to change, and we need to embrace neurodiversity. </a:t>
            </a:r>
          </a:p>
          <a:p>
            <a:r>
              <a:rPr lang="en-US"/>
              <a:t/>
            </a:r>
          </a:p>
          <a:p>
            <a:r>
              <a:rPr lang="en-US"/>
              <a:t>Consider:</a:t>
            </a:r>
          </a:p>
          <a:p>
            <a:r>
              <a:rPr lang="en-US"/>
              <a:t/>
            </a:r>
          </a:p>
          <a:p>
            <a:r>
              <a:rPr lang="en-US"/>
              <a:t>Choose points from this map and consider how they impact you or those you support.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Embrace the Neurodiversity Paradigm Shift.</a:t>
            </a:r>
          </a:p>
          <a:p>
            <a:r>
              <a:rPr lang="en-US"/>
              <a:t>The theory of monotropism is different to the historical research about Autism that persists and is still prevalent in the Diagnostic and Statistical Manual of Mental Disorders, which is used to diagnose Autism. </a:t>
            </a:r>
          </a:p>
          <a:p>
            <a:r>
              <a:rPr lang="en-US"/>
              <a:t/>
            </a:r>
          </a:p>
          <a:p>
            <a:r>
              <a:rPr lang="en-US"/>
              <a:t>The theory of monotropism was developed by Autistic people, firstly Dinah Murray and Wenn Lawson in the late 1990’s. This evolved into the research paper ‘Attention, monotropism and the diagnostic criteria for autism’, which was published in 2005. </a:t>
            </a:r>
          </a:p>
          <a:p>
            <a:r>
              <a:rPr lang="en-US"/>
              <a:t/>
            </a:r>
          </a:p>
          <a:p>
            <a:r>
              <a:rPr lang="en-US"/>
              <a:t>The Monotropism Questionnaire (MQ) was published in 2023 and was developed by an autistic-led research team, including Valeria Garau, Aja Louise Murray, Richard Woods, Nick Chown, Sonny Hallett, Fergus Murray, Rebecca Wood, and Sue Fletcher-Watson. </a:t>
            </a:r>
          </a:p>
          <a:p>
            <a:r>
              <a:rPr lang="en-US"/>
              <a:t/>
            </a:r>
          </a:p>
          <a:p>
            <a:r>
              <a:rPr lang="en-US"/>
              <a:t>The questionnaire identifies eight factors associated with monotropic thinking: managing social situations, rumination and anxiety, struggle with decision-making, anxiety-reducing effect of special interests, need for routines, special interests, losing track of other factors when focusing on special interests, and environmental impact on the attention tunnel.  </a:t>
            </a:r>
          </a:p>
          <a:p>
            <a:r>
              <a:rPr lang="en-US"/>
              <a:t/>
            </a:r>
          </a:p>
          <a:p>
            <a:r>
              <a:rPr lang="en-US"/>
              <a:t>The study involved 1,110 participants (756 Autistic and 354 non-autistic), Autistic individuals scored significantly higher on the MQ, indicating a stronger presence of monotropic traits. Additionally, individuals who are both Autistic and ADHD (AuDHD) exhibited the highest monotropism scores, followed by Autistic-only and ADHD-only groups.</a:t>
            </a:r>
          </a:p>
          <a:p>
            <a:r>
              <a:rPr lang="en-US"/>
              <a:t/>
            </a:r>
          </a:p>
          <a:p>
            <a:r>
              <a:rPr lang="en-US"/>
              <a:t>The theory of monotropism and the monotropism questionnaire is resonating with millions of people and has exploded across social media in the past few years as more and more people identify and relate to it.</a:t>
            </a:r>
          </a:p>
          <a:p>
            <a:r>
              <a:rPr lang="en-US"/>
              <a:t/>
            </a:r>
          </a:p>
          <a:p>
            <a:r>
              <a:rPr lang="en-US"/>
              <a:t>There are many positive aspects of monotropism, such as enhanced attention to detail, deep knowledge acquisition and immersive sensory experiences, and the ability to enter flow states, which can be regulating. However, the theory of monotropism also acknowledges and validates the challenges many Autistic people experience, including difficulties in shifting attention and managing multiple demands. </a:t>
            </a:r>
          </a:p>
          <a:p>
            <a:r>
              <a:rPr lang="en-US"/>
              <a:t/>
            </a:r>
          </a:p>
          <a:p>
            <a:r>
              <a:rPr lang="en-US"/>
              <a:t>You can find out your own score by visiting www.monotropism.org</a:t>
            </a:r>
          </a:p>
          <a:p>
            <a:r>
              <a:rPr lang="en-US"/>
              <a:t/>
            </a:r>
          </a:p>
          <a:p>
            <a:r>
              <a:rPr lang="en-US"/>
              <a:t>(https://monotropism.org/2023/mq/)</a:t>
            </a:r>
          </a:p>
          <a:p>
            <a:r>
              <a:rPr lang="en-US"/>
              <a:t/>
            </a:r>
          </a:p>
          <a:p>
            <a:r>
              <a:rPr lang="en-US"/>
              <a:t>References:</a:t>
            </a:r>
          </a:p>
          <a:p>
            <a:r>
              <a:rPr lang="en-US"/>
              <a:t>Murray, D., Lesser, M., &amp; Lawson, W. (2005e). Attention, monotropism and the diagnostic criteria for autism. Autism, 9(2), 139–156. https://doi.org/10.1177/1362361305051398</a:t>
            </a:r>
          </a:p>
          <a:p>
            <a:r>
              <a:rPr lang="en-US"/>
              <a:t/>
            </a:r>
          </a:p>
          <a:p>
            <a:r>
              <a:rPr lang="en-US"/>
              <a:t>Garau, V., Murray, A. L., Woods, R., Chown, N., Hallett, S., Murray, F., Wood, R. &amp; Fletcher-Watson, S. (2023), Development and Validation of a Novel Self-Report Measure of Monotropism in Autistic and Non-Autistic People: The Monotropism Questionnaire, [Pre-print], https://osf.io/ft73y/</a:t>
            </a:r>
          </a:p>
          <a:p>
            <a:r>
              <a:rPr lang="en-US"/>
              <a:t/>
            </a:r>
          </a:p>
          <a:p>
            <a:r>
              <a:rPr lang="en-US"/>
              <a:t>Edgar, H. (2023). Monotropism Questionnaire &amp; Inner Autistic/ADHD Experiences. Autistic Realms. https://autisticrealms.com/monotropism-questionnaire-inner-autistic-adhd-experiences/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monotropism?</a:t>
            </a:r>
          </a:p>
          <a:p>
            <a:r>
              <a:rPr lang="en-US"/>
              <a:t/>
            </a:r>
          </a:p>
          <a:p>
            <a:r>
              <a:rPr lang="en-US"/>
              <a:t>Fergus Murray maintains monotropism.org and is a published monotropic writer and science teacher. They explain  this theory by suggesting:</a:t>
            </a:r>
          </a:p>
          <a:p>
            <a:r>
              <a:rPr lang="en-US"/>
              <a:t/>
            </a:r>
          </a:p>
          <a:p>
            <a:r>
              <a:rPr lang="en-US"/>
              <a:t>"Monotropic minds tend to have their attention pulled more strongly towards a smaller number of interests at any given time, leaving fewer resources for other processes. We argue that this can explain nearly all of the features commonly associated with autism, directly or indirectly. However, you do not need to accept it as a general theory of autism in order for it to be a useful description of common autistic experiences and how to work with them.</a:t>
            </a:r>
          </a:p>
          <a:p>
            <a:r>
              <a:rPr lang="en-US"/>
              <a:t>If we are right, then monotropism is one of the key ideas required for making sense of autism, along with the double empathy problem and neurodiversity. Monotropism makes sense of many autistic experiences at the individual level. The double empathy problem explains the misunderstandings that occur between people who process the world differently, often mistaken for a lack of empathy on the autistic side. Neurodiversity describes the place of autistic people and other ‘neurominorities’ in society."</a:t>
            </a:r>
          </a:p>
          <a:p>
            <a:r>
              <a:rPr lang="en-US"/>
              <a:t/>
            </a:r>
          </a:p>
          <a:p>
            <a:r>
              <a:rPr lang="en-US"/>
              <a:t/>
            </a:r>
          </a:p>
          <a:p>
            <a:r>
              <a:rPr lang="en-US"/>
              <a:t>The key difference compared to many other accounts of Autism is that the researchers were themselves Autistic and could offer their inner experiences to shape and form a new, more affirming theory that didn’t pathologise or stigmatise Autistic people further and instead celebrated the positives whilst also recognising the difficulties that can occur.</a:t>
            </a:r>
          </a:p>
          <a:p>
            <a:r>
              <a:rPr lang="en-US"/>
              <a:t/>
            </a:r>
          </a:p>
          <a:p>
            <a:r>
              <a:rPr lang="en-US"/>
              <a:t>(Ref: https://monotropism.org/ Fergus Murray)</a:t>
            </a:r>
          </a:p>
          <a:p>
            <a:r>
              <a:rPr lang="en-US"/>
              <a:t/>
            </a:r>
          </a:p>
          <a:p>
            <a:r>
              <a:rPr lang="en-US"/>
              <a:t>Helen Edgar harvested community thoughts about monotropism across social media in January 2024 and created this community definition.</a:t>
            </a:r>
          </a:p>
          <a:p>
            <a:r>
              <a:rPr lang="en-US"/>
              <a:t/>
            </a:r>
          </a:p>
          <a:p>
            <a:r>
              <a:rPr lang="en-US"/>
              <a:t>"Monotropism is a neurodiversity-affirming theory of Autistic experiences. The research by Garau et al (2023) showed that Autistic /ADHD/ AuDHD people were more likely to have higher scores in their monotropism questionnaire than any other group of people. Monotropic people have an interest-based nervous system. This means that they focus more of their attention resources on fewer things at any one time, compared to other people who may be polytropic. </a:t>
            </a:r>
          </a:p>
          <a:p>
            <a:r>
              <a:rPr lang="en-US"/>
              <a:t/>
            </a:r>
          </a:p>
          <a:p>
            <a:r>
              <a:rPr lang="en-US"/>
              <a:t>Things outside a monotropic person’s attention tunnel may get missed, and they may find moving between attention tunnels difficult and feel that this takes a lot of energy, but where monotropic people's attention is directed, results in a deep and enriching experience. </a:t>
            </a:r>
          </a:p>
          <a:p>
            <a:r>
              <a:rPr lang="en-US"/>
              <a:t/>
            </a:r>
          </a:p>
          <a:p>
            <a:r>
              <a:rPr lang="en-US"/>
              <a:t>Monotropism can have a positive and negative impact on the sensory, social and communication needs of people depending on their environment, the support provided and how a person manages their mind and body".</a:t>
            </a:r>
          </a:p>
          <a:p>
            <a:r>
              <a:rPr lang="en-US"/>
              <a:t/>
            </a:r>
          </a:p>
          <a:p>
            <a:r>
              <a:rPr lang="en-US"/>
              <a:t>Consider: </a:t>
            </a:r>
          </a:p>
          <a:p>
            <a:r>
              <a:rPr lang="en-US"/>
              <a:t>After finding out about the theory of monotropism consider how this may change or deepen your understanding of Autistic experiences?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Our experiences are shaped by our environment, our past and our identities. Each person will have a unique map influenced by the wheel of power and privilege.</a:t>
            </a:r>
          </a:p>
          <a:p>
            <a:r>
              <a:rPr lang="en-US"/>
              <a:t/>
            </a:r>
          </a:p>
          <a:p>
            <a:r>
              <a:rPr lang="en-US"/>
              <a:t>Intersectionality and the Double Empathy Problem both deepen our understanding of monotropism and Autistic experience by highlighting how multiple, overlapping identities and relational dynamics shape our lived realities.</a:t>
            </a:r>
          </a:p>
          <a:p>
            <a:r>
              <a:rPr lang="en-US"/>
              <a:t/>
            </a:r>
          </a:p>
          <a:p>
            <a:r>
              <a:rPr lang="en-US"/>
              <a:t>For example; intense focus, deep interest tunnels, and difficulties with switching attention are not experienced in isolation. Instead, they are shaped by additional factors like race, gender, class, disability, and cultural context. For example, a Black Autistic woman may face compounded misunderstandings or barriers in expressing and receiving support for her monotropic attention style due to systemic racism and gendered expectations.</a:t>
            </a:r>
          </a:p>
          <a:p>
            <a:r>
              <a:rPr lang="en-US"/>
              <a:t/>
            </a:r>
          </a:p>
          <a:p>
            <a:r>
              <a:rPr lang="en-US"/>
              <a:t>"Intersectionality’s raison d'être is to reveal the systems that organise our society. Intersectionality’s brilliance is that its fundamental contribution to how we view the world seems so common-sense once you have heard it: by focusing on the parts of the system that are most complex and where the people living it are the most vulnerable, we understand the system best."</a:t>
            </a:r>
          </a:p>
          <a:p>
            <a:r>
              <a:rPr lang="en-US"/>
              <a:t/>
            </a:r>
          </a:p>
          <a:p>
            <a:r>
              <a:rPr lang="en-US"/>
              <a:t>(Ref: Cottom, T. M. (2018, May 21). The Intersectional Presidency - Tressie McMillan Cottom - medium. Medium. https://tressiemcphd.medium.com/the-intersectional-presidency-3e29990c5e54)</a:t>
            </a:r>
          </a:p>
          <a:p>
            <a:r>
              <a:rPr lang="en-US"/>
              <a:t/>
            </a:r>
          </a:p>
          <a:p>
            <a:r>
              <a:rPr lang="en-US"/>
              <a:t>"The ‘double empathy problem’ refers to the mutual incomprehension that occurs between people of different dispositional outlooks and personal conceptual understandings when attempts are made to communicate meaning."</a:t>
            </a:r>
          </a:p>
          <a:p>
            <a:r>
              <a:rPr lang="en-US"/>
              <a:t/>
            </a:r>
          </a:p>
          <a:p>
            <a:r>
              <a:rPr lang="en-US"/>
              <a:t>Milton, D. E. (2012b). On the ontological status of autism: the ‘double empathy problem.’ Disability &amp; Society, 27(6), 883–887. https://doi.org/10.1080/09687599.2012.710008</a:t>
            </a:r>
          </a:p>
          <a:p>
            <a:r>
              <a:rPr lang="en-US"/>
              <a:t/>
            </a:r>
          </a:p>
          <a:p>
            <a:r>
              <a:rPr lang="en-US"/>
              <a:t>Consider:</a:t>
            </a:r>
          </a:p>
          <a:p>
            <a:r>
              <a:rPr lang="en-US"/>
              <a:t>Where do you intersect on the wheel of power and privilege? How does this impact your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Areas of the Map of Monotropic Experiences include:</a:t>
            </a:r>
          </a:p>
          <a:p>
            <a:r>
              <a:rPr lang="en-US"/>
              <a:t/>
            </a:r>
          </a:p>
          <a:p>
            <a:r>
              <a:rPr lang="en-US"/>
              <a:t>Attention Tunnels</a:t>
            </a:r>
          </a:p>
          <a:p>
            <a:r>
              <a:rPr lang="en-US"/>
              <a:t>Penguin Pebbling Cove of Friendship</a:t>
            </a:r>
          </a:p>
          <a:p>
            <a:r>
              <a:rPr lang="en-US"/>
              <a:t>Tendril Theory (@EisforErin)</a:t>
            </a:r>
          </a:p>
          <a:p>
            <a:r>
              <a:rPr lang="en-US"/>
              <a:t>Mountains of Ruminating Thoughts</a:t>
            </a:r>
          </a:p>
          <a:p>
            <a:r>
              <a:rPr lang="en-US"/>
              <a:t>Cyclones of Unmet Needs</a:t>
            </a:r>
          </a:p>
          <a:p>
            <a:r>
              <a:rPr lang="en-US"/>
              <a:t>Rabbit Holes of Research</a:t>
            </a:r>
          </a:p>
          <a:p>
            <a:r>
              <a:rPr lang="en-US"/>
              <a:t>Infodump Canyon</a:t>
            </a:r>
          </a:p>
          <a:p>
            <a:r>
              <a:rPr lang="en-US"/>
              <a:t>Rhizomatic Communities</a:t>
            </a:r>
          </a:p>
          <a:p>
            <a:r>
              <a:rPr lang="en-US"/>
              <a:t>River of Monotropic Flow States</a:t>
            </a:r>
          </a:p>
          <a:p>
            <a:r>
              <a:rPr lang="en-US"/>
              <a:t>Campsite of Cavendish Spaces</a:t>
            </a:r>
          </a:p>
          <a:p>
            <a:r>
              <a:rPr lang="en-US"/>
              <a:t>Meerkat Mounds (Gray-Hammond &amp; Adkin)</a:t>
            </a:r>
          </a:p>
          <a:p>
            <a:r>
              <a:rPr lang="en-US"/>
              <a:t>Riverbanks of Monotropic Time</a:t>
            </a:r>
          </a:p>
          <a:p>
            <a:r>
              <a:rPr lang="en-US"/>
              <a:t>Shark Infested Waters of Neuronormativity, Behaviourism &amp; Double Empathy Problems (Milton, 2012)</a:t>
            </a:r>
          </a:p>
          <a:p>
            <a:r>
              <a:rPr lang="en-US"/>
              <a:t>Beach of Body Doubling</a:t>
            </a:r>
          </a:p>
          <a:p>
            <a:r>
              <a:rPr lang="en-US"/>
              <a:t>Burnout Whirlpools</a:t>
            </a:r>
          </a:p>
          <a:p>
            <a:r>
              <a:rPr lang="en-US"/>
              <a:t>Panic Hills of Low-Object Permanence</a:t>
            </a:r>
          </a:p>
          <a:p>
            <a:r>
              <a:rPr lang="en-US"/>
              <a:t>Forest of Joy Awe and Wonder</a:t>
            </a:r>
          </a:p>
          <a:p>
            <a:r>
              <a:rPr lang="en-US"/>
              <a:t>Lake of Limerence</a:t>
            </a:r>
          </a:p>
          <a:p>
            <a:r>
              <a:rPr lang="en-US"/>
              <a:t>Tides of the Sensory Sea</a:t>
            </a:r>
          </a:p>
          <a:p>
            <a:r>
              <a:rPr lang="en-US"/>
              <a:t>Sudden Storms of Unexpected Events</a:t>
            </a:r>
          </a:p>
          <a:p>
            <a:r>
              <a:rPr lang="en-US"/>
              <a:t/>
            </a:r>
          </a:p>
          <a:p>
            <a:r>
              <a:rPr lang="en-US"/>
              <a:t>To find out more about each element, please see:</a:t>
            </a:r>
          </a:p>
          <a:p>
            <a:r>
              <a:rPr lang="en-US"/>
              <a:t/>
            </a:r>
          </a:p>
          <a:p>
            <a:r>
              <a:rPr lang="en-US"/>
              <a:t>https://autisticrealms.com/map-of-monotropic-experiences/ </a:t>
            </a:r>
          </a:p>
          <a:p>
            <a:r>
              <a:rPr lang="en-US"/>
              <a:t/>
            </a:r>
          </a:p>
          <a:p>
            <a:r>
              <a:rPr lang="en-US"/>
              <a:t>You can focus on specific areas in your presentation depending on the needs of your group. </a:t>
            </a:r>
          </a:p>
          <a:p>
            <a:r>
              <a:rPr lang="en-US"/>
              <a:t/>
            </a:r>
          </a:p>
          <a:p>
            <a:r>
              <a:rPr lang="en-US"/>
              <a:t>We have left this open for you to adapt and open up discussion.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svg" Type="http://schemas.openxmlformats.org/officeDocument/2006/relationships/image"/><Relationship Id="rId11" Target="../media/image9.png" Type="http://schemas.openxmlformats.org/officeDocument/2006/relationships/image"/><Relationship Id="rId12" Target="../media/image10.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13.png" Type="http://schemas.openxmlformats.org/officeDocument/2006/relationships/image"/><Relationship Id="rId16" Target="../media/image14.svg" Type="http://schemas.openxmlformats.org/officeDocument/2006/relationships/image"/><Relationship Id="rId17" Target="../media/image15.png" Type="http://schemas.openxmlformats.org/officeDocument/2006/relationships/image"/><Relationship Id="rId18" Target="../media/image16.svg" Type="http://schemas.openxmlformats.org/officeDocument/2006/relationships/image"/><Relationship Id="rId19" Target="../media/image17.png" Type="http://schemas.openxmlformats.org/officeDocument/2006/relationships/image"/><Relationship Id="rId2" Target="../notesSlides/notesSlide1.xml" Type="http://schemas.openxmlformats.org/officeDocument/2006/relationships/notesSlide"/><Relationship Id="rId20" Target="../media/image18.svg" Type="http://schemas.openxmlformats.org/officeDocument/2006/relationships/image"/><Relationship Id="rId21" Target="../media/image19.png" Type="http://schemas.openxmlformats.org/officeDocument/2006/relationships/image"/><Relationship Id="rId22" Target="../media/image20.svg" Type="http://schemas.openxmlformats.org/officeDocument/2006/relationships/image"/><Relationship Id="rId23" Target="../media/image21.png" Type="http://schemas.openxmlformats.org/officeDocument/2006/relationships/image"/><Relationship Id="rId24" Target="../media/image22.svg" Type="http://schemas.openxmlformats.org/officeDocument/2006/relationships/image"/><Relationship Id="rId25" Target="../media/image23.png" Type="http://schemas.openxmlformats.org/officeDocument/2006/relationships/image"/><Relationship Id="rId26" Target="../media/image24.svg" Type="http://schemas.openxmlformats.org/officeDocument/2006/relationships/image"/><Relationship Id="rId27" Target="../media/image25.png" Type="http://schemas.openxmlformats.org/officeDocument/2006/relationships/image"/><Relationship Id="rId28" Target="../media/image26.svg" Type="http://schemas.openxmlformats.org/officeDocument/2006/relationships/image"/><Relationship Id="rId29" Target="../media/image27.png" Type="http://schemas.openxmlformats.org/officeDocument/2006/relationships/image"/><Relationship Id="rId3" Target="../media/image1.png" Type="http://schemas.openxmlformats.org/officeDocument/2006/relationships/image"/><Relationship Id="rId30" Target="../media/image28.png" Type="http://schemas.openxmlformats.org/officeDocument/2006/relationships/image"/><Relationship Id="rId31" Target="../media/image29.png" Type="http://schemas.openxmlformats.org/officeDocument/2006/relationships/image"/><Relationship Id="rId32" Target="../media/image30.svg" Type="http://schemas.openxmlformats.org/officeDocument/2006/relationships/image"/><Relationship Id="rId33" Target="../media/image31.png" Type="http://schemas.openxmlformats.org/officeDocument/2006/relationships/image"/><Relationship Id="rId34" Target="../media/image32.png" Type="http://schemas.openxmlformats.org/officeDocument/2006/relationships/image"/><Relationship Id="rId35" Target="../media/image33.sv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svg" Type="http://schemas.openxmlformats.org/officeDocument/2006/relationships/image"/><Relationship Id="rId9"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5.png" Type="http://schemas.openxmlformats.org/officeDocument/2006/relationships/image"/><Relationship Id="rId11" Target="../media/image86.svg" Type="http://schemas.openxmlformats.org/officeDocument/2006/relationships/image"/><Relationship Id="rId12" Target="../media/image27.png" Type="http://schemas.openxmlformats.org/officeDocument/2006/relationships/image"/><Relationship Id="rId13" Target="../media/image28.png" Type="http://schemas.openxmlformats.org/officeDocument/2006/relationships/image"/><Relationship Id="rId2" Target="../notesSlides/notesSlide10.xml" Type="http://schemas.openxmlformats.org/officeDocument/2006/relationships/notesSlide"/><Relationship Id="rId3" Target="../media/image79.pn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 Id="rId6" Target="../media/image37.png" Type="http://schemas.openxmlformats.org/officeDocument/2006/relationships/image"/><Relationship Id="rId7" Target="../media/image82.png" Type="http://schemas.openxmlformats.org/officeDocument/2006/relationships/image"/><Relationship Id="rId8" Target="../media/image83.svg" Type="http://schemas.openxmlformats.org/officeDocument/2006/relationships/image"/><Relationship Id="rId9" Target="../media/image8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4.svg" Type="http://schemas.openxmlformats.org/officeDocument/2006/relationships/image"/><Relationship Id="rId11" Target="../media/image85.png" Type="http://schemas.openxmlformats.org/officeDocument/2006/relationships/image"/><Relationship Id="rId12" Target="../media/image86.svg" Type="http://schemas.openxmlformats.org/officeDocument/2006/relationships/image"/><Relationship Id="rId13" Target="../media/image95.png" Type="http://schemas.openxmlformats.org/officeDocument/2006/relationships/image"/><Relationship Id="rId14" Target="../media/image96.svg" Type="http://schemas.openxmlformats.org/officeDocument/2006/relationships/image"/><Relationship Id="rId15" Target="../media/image97.png" Type="http://schemas.openxmlformats.org/officeDocument/2006/relationships/image"/><Relationship Id="rId16" Target="../media/image98.svg" Type="http://schemas.openxmlformats.org/officeDocument/2006/relationships/image"/><Relationship Id="rId17" Target="../media/image99.png" Type="http://schemas.openxmlformats.org/officeDocument/2006/relationships/image"/><Relationship Id="rId18" Target="../media/image100.png" Type="http://schemas.openxmlformats.org/officeDocument/2006/relationships/image"/><Relationship Id="rId19" Target="../media/image101.svg" Type="http://schemas.openxmlformats.org/officeDocument/2006/relationships/image"/><Relationship Id="rId2" Target="../notesSlides/notesSlide11.xml" Type="http://schemas.openxmlformats.org/officeDocument/2006/relationships/notesSlide"/><Relationship Id="rId20" Target="../media/image27.png" Type="http://schemas.openxmlformats.org/officeDocument/2006/relationships/image"/><Relationship Id="rId21" Target="../media/image28.png" Type="http://schemas.openxmlformats.org/officeDocument/2006/relationships/image"/><Relationship Id="rId3" Target="../media/image87.png" Type="http://schemas.openxmlformats.org/officeDocument/2006/relationships/image"/><Relationship Id="rId4" Target="../media/image88.svg" Type="http://schemas.openxmlformats.org/officeDocument/2006/relationships/image"/><Relationship Id="rId5" Target="../media/image89.png" Type="http://schemas.openxmlformats.org/officeDocument/2006/relationships/image"/><Relationship Id="rId6" Target="../media/image90.svg" Type="http://schemas.openxmlformats.org/officeDocument/2006/relationships/image"/><Relationship Id="rId7" Target="../media/image91.png" Type="http://schemas.openxmlformats.org/officeDocument/2006/relationships/image"/><Relationship Id="rId8" Target="../media/image92.svg" Type="http://schemas.openxmlformats.org/officeDocument/2006/relationships/image"/><Relationship Id="rId9" Target="../media/image9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9.svg" Type="http://schemas.openxmlformats.org/officeDocument/2006/relationships/image"/><Relationship Id="rId11" Target="../media/image110.png" Type="http://schemas.openxmlformats.org/officeDocument/2006/relationships/image"/><Relationship Id="rId12" Target="../media/image111.png" Type="http://schemas.openxmlformats.org/officeDocument/2006/relationships/image"/><Relationship Id="rId13" Target="../media/image112.svg" Type="http://schemas.openxmlformats.org/officeDocument/2006/relationships/image"/><Relationship Id="rId14" Target="../media/image113.png" Type="http://schemas.openxmlformats.org/officeDocument/2006/relationships/image"/><Relationship Id="rId15" Target="../media/image114.svg" Type="http://schemas.openxmlformats.org/officeDocument/2006/relationships/image"/><Relationship Id="rId16" Target="../media/image115.png" Type="http://schemas.openxmlformats.org/officeDocument/2006/relationships/image"/><Relationship Id="rId17" Target="../media/image116.svg" Type="http://schemas.openxmlformats.org/officeDocument/2006/relationships/image"/><Relationship Id="rId18" Target="../media/image99.png" Type="http://schemas.openxmlformats.org/officeDocument/2006/relationships/image"/><Relationship Id="rId19" Target="../media/image27.png" Type="http://schemas.openxmlformats.org/officeDocument/2006/relationships/image"/><Relationship Id="rId2" Target="../notesSlides/notesSlide12.xml" Type="http://schemas.openxmlformats.org/officeDocument/2006/relationships/notesSlide"/><Relationship Id="rId20" Target="../media/image28.png" Type="http://schemas.openxmlformats.org/officeDocument/2006/relationships/image"/><Relationship Id="rId3" Target="../media/image102.png" Type="http://schemas.openxmlformats.org/officeDocument/2006/relationships/image"/><Relationship Id="rId4" Target="../media/image103.svg" Type="http://schemas.openxmlformats.org/officeDocument/2006/relationships/image"/><Relationship Id="rId5" Target="../media/image104.png" Type="http://schemas.openxmlformats.org/officeDocument/2006/relationships/image"/><Relationship Id="rId6" Target="../media/image105.svg" Type="http://schemas.openxmlformats.org/officeDocument/2006/relationships/image"/><Relationship Id="rId7" Target="../media/image106.png" Type="http://schemas.openxmlformats.org/officeDocument/2006/relationships/image"/><Relationship Id="rId8" Target="../media/image107.svg" Type="http://schemas.openxmlformats.org/officeDocument/2006/relationships/image"/><Relationship Id="rId9" Target="../media/image10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2.png" Type="http://schemas.openxmlformats.org/officeDocument/2006/relationships/image"/><Relationship Id="rId11" Target="../media/image123.svg" Type="http://schemas.openxmlformats.org/officeDocument/2006/relationships/image"/><Relationship Id="rId12" Target="../media/image124.png" Type="http://schemas.openxmlformats.org/officeDocument/2006/relationships/image"/><Relationship Id="rId13" Target="../media/image102.png" Type="http://schemas.openxmlformats.org/officeDocument/2006/relationships/image"/><Relationship Id="rId14" Target="../media/image103.svg" Type="http://schemas.openxmlformats.org/officeDocument/2006/relationships/image"/><Relationship Id="rId15" Target="../media/image125.png" Type="http://schemas.openxmlformats.org/officeDocument/2006/relationships/image"/><Relationship Id="rId16" Target="../media/image126.svg" Type="http://schemas.openxmlformats.org/officeDocument/2006/relationships/image"/><Relationship Id="rId17" Target="../media/image127.png" Type="http://schemas.openxmlformats.org/officeDocument/2006/relationships/image"/><Relationship Id="rId18" Target="../media/image128.png" Type="http://schemas.openxmlformats.org/officeDocument/2006/relationships/image"/><Relationship Id="rId19" Target="../media/image129.svg" Type="http://schemas.openxmlformats.org/officeDocument/2006/relationships/image"/><Relationship Id="rId2" Target="../notesSlides/notesSlide13.xml" Type="http://schemas.openxmlformats.org/officeDocument/2006/relationships/notesSlide"/><Relationship Id="rId20" Target="../media/image130.png" Type="http://schemas.openxmlformats.org/officeDocument/2006/relationships/image"/><Relationship Id="rId3" Target="../media/image27.png" Type="http://schemas.openxmlformats.org/officeDocument/2006/relationships/image"/><Relationship Id="rId4" Target="../media/image28.png" Type="http://schemas.openxmlformats.org/officeDocument/2006/relationships/image"/><Relationship Id="rId5" Target="../media/image117.png" Type="http://schemas.openxmlformats.org/officeDocument/2006/relationships/image"/><Relationship Id="rId6" Target="../media/image118.png" Type="http://schemas.openxmlformats.org/officeDocument/2006/relationships/image"/><Relationship Id="rId7" Target="../media/image119.svg" Type="http://schemas.openxmlformats.org/officeDocument/2006/relationships/image"/><Relationship Id="rId8" Target="../media/image120.png" Type="http://schemas.openxmlformats.org/officeDocument/2006/relationships/image"/><Relationship Id="rId9" Target="../media/image12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2.svg" Type="http://schemas.openxmlformats.org/officeDocument/2006/relationships/image"/><Relationship Id="rId11" Target="../media/image137.png" Type="http://schemas.openxmlformats.org/officeDocument/2006/relationships/image"/><Relationship Id="rId12" Target="../media/image138.svg" Type="http://schemas.openxmlformats.org/officeDocument/2006/relationships/image"/><Relationship Id="rId13" Target="../media/image139.png" Type="http://schemas.openxmlformats.org/officeDocument/2006/relationships/image"/><Relationship Id="rId14" Target="../media/image140.svg" Type="http://schemas.openxmlformats.org/officeDocument/2006/relationships/image"/><Relationship Id="rId15" Target="../media/image53.png" Type="http://schemas.openxmlformats.org/officeDocument/2006/relationships/image"/><Relationship Id="rId16" Target="../media/image54.svg" Type="http://schemas.openxmlformats.org/officeDocument/2006/relationships/image"/><Relationship Id="rId17" Target="../media/image25.png" Type="http://schemas.openxmlformats.org/officeDocument/2006/relationships/image"/><Relationship Id="rId18" Target="../media/image26.svg" Type="http://schemas.openxmlformats.org/officeDocument/2006/relationships/image"/><Relationship Id="rId19" Target="../media/image141.png" Type="http://schemas.openxmlformats.org/officeDocument/2006/relationships/image"/><Relationship Id="rId2" Target="../notesSlides/notesSlide14.xml" Type="http://schemas.openxmlformats.org/officeDocument/2006/relationships/notesSlide"/><Relationship Id="rId20" Target="../media/image142.svg" Type="http://schemas.openxmlformats.org/officeDocument/2006/relationships/image"/><Relationship Id="rId21" Target="../media/image43.png" Type="http://schemas.openxmlformats.org/officeDocument/2006/relationships/image"/><Relationship Id="rId22" Target="../media/image44.svg" Type="http://schemas.openxmlformats.org/officeDocument/2006/relationships/image"/><Relationship Id="rId23" Target="../media/image143.png" Type="http://schemas.openxmlformats.org/officeDocument/2006/relationships/image"/><Relationship Id="rId24" Target="../media/image144.svg" Type="http://schemas.openxmlformats.org/officeDocument/2006/relationships/image"/><Relationship Id="rId25" Target="../media/image145.png" Type="http://schemas.openxmlformats.org/officeDocument/2006/relationships/image"/><Relationship Id="rId26" Target="../media/image146.svg" Type="http://schemas.openxmlformats.org/officeDocument/2006/relationships/image"/><Relationship Id="rId27" Target="../media/image147.png" Type="http://schemas.openxmlformats.org/officeDocument/2006/relationships/image"/><Relationship Id="rId28" Target="../media/image148.svg" Type="http://schemas.openxmlformats.org/officeDocument/2006/relationships/image"/><Relationship Id="rId29" Target="../media/image149.png" Type="http://schemas.openxmlformats.org/officeDocument/2006/relationships/image"/><Relationship Id="rId3" Target="../media/image131.png" Type="http://schemas.openxmlformats.org/officeDocument/2006/relationships/image"/><Relationship Id="rId30" Target="../media/image150.svg" Type="http://schemas.openxmlformats.org/officeDocument/2006/relationships/image"/><Relationship Id="rId31" Target="../media/image27.png" Type="http://schemas.openxmlformats.org/officeDocument/2006/relationships/image"/><Relationship Id="rId32" Target="../media/image28.png" Type="http://schemas.openxmlformats.org/officeDocument/2006/relationships/image"/><Relationship Id="rId4" Target="../media/image132.svg" Type="http://schemas.openxmlformats.org/officeDocument/2006/relationships/image"/><Relationship Id="rId5" Target="../media/image133.png" Type="http://schemas.openxmlformats.org/officeDocument/2006/relationships/image"/><Relationship Id="rId6" Target="../media/image134.svg" Type="http://schemas.openxmlformats.org/officeDocument/2006/relationships/image"/><Relationship Id="rId7" Target="../media/image135.png" Type="http://schemas.openxmlformats.org/officeDocument/2006/relationships/image"/><Relationship Id="rId8" Target="../media/image136.svg" Type="http://schemas.openxmlformats.org/officeDocument/2006/relationships/image"/><Relationship Id="rId9" Target="../media/image6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sv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67.png" Type="http://schemas.openxmlformats.org/officeDocument/2006/relationships/image"/><Relationship Id="rId16" Target="../media/image68.svg" Type="http://schemas.openxmlformats.org/officeDocument/2006/relationships/image"/><Relationship Id="rId17" Target="../media/image27.png" Type="http://schemas.openxmlformats.org/officeDocument/2006/relationships/image"/><Relationship Id="rId18" Target="../media/image28.png" Type="http://schemas.openxmlformats.org/officeDocument/2006/relationships/image"/><Relationship Id="rId2" Target="../notesSlides/notesSlide15.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6.svg" Type="http://schemas.openxmlformats.org/officeDocument/2006/relationships/image"/><Relationship Id="rId7" Target="../media/image9.png" Type="http://schemas.openxmlformats.org/officeDocument/2006/relationships/image"/><Relationship Id="rId8" Target="../media/image10.svg" Type="http://schemas.openxmlformats.org/officeDocument/2006/relationships/image"/><Relationship Id="rId9" Target="../media/image1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https://stimpunks.org/give/" TargetMode="External" Type="http://schemas.openxmlformats.org/officeDocument/2006/relationships/hyperlink"/><Relationship Id="rId11" Target="https://stimpunks.org/give/" TargetMode="External" Type="http://schemas.openxmlformats.org/officeDocument/2006/relationships/hyperlink"/><Relationship Id="rId2" Target="../notesSlides/notesSlide16.xml" Type="http://schemas.openxmlformats.org/officeDocument/2006/relationships/notesSlide"/><Relationship Id="rId3" Target="../media/image3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 Id="rId6" Target="https://autisticrealms.com" TargetMode="External" Type="http://schemas.openxmlformats.org/officeDocument/2006/relationships/hyperlink"/><Relationship Id="rId7" Target="https://stimpunks.org" TargetMode="External" Type="http://schemas.openxmlformats.org/officeDocument/2006/relationships/hyperlink"/><Relationship Id="rId8" Target="https://monotropism.org" TargetMode="External" Type="http://schemas.openxmlformats.org/officeDocument/2006/relationships/hyperlink"/><Relationship Id="rId9" Target="https://stimpunks.org/shop/"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36.png" Type="http://schemas.openxmlformats.org/officeDocument/2006/relationships/image"/><Relationship Id="rId4" Target="../media/image27.png" Type="http://schemas.openxmlformats.org/officeDocument/2006/relationships/image"/><Relationship Id="rId5" Target="../media/image28.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7.png" Type="http://schemas.openxmlformats.org/officeDocument/2006/relationships/image"/><Relationship Id="rId4" Target="../media/image28.png" Type="http://schemas.openxmlformats.org/officeDocument/2006/relationships/image"/><Relationship Id="rId5" Target="../media/image37.png" Type="http://schemas.openxmlformats.org/officeDocument/2006/relationships/image"/><Relationship Id="rId6" Target="../media/image38.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6.svg" Type="http://schemas.openxmlformats.org/officeDocument/2006/relationships/image"/><Relationship Id="rId11" Target="../media/image47.png" Type="http://schemas.openxmlformats.org/officeDocument/2006/relationships/image"/><Relationship Id="rId12" Target="../media/image48.svg" Type="http://schemas.openxmlformats.org/officeDocument/2006/relationships/image"/><Relationship Id="rId13" Target="../media/image11.png" Type="http://schemas.openxmlformats.org/officeDocument/2006/relationships/image"/><Relationship Id="rId14" Target="../media/image12.svg" Type="http://schemas.openxmlformats.org/officeDocument/2006/relationships/image"/><Relationship Id="rId15" Target="../media/image49.png" Type="http://schemas.openxmlformats.org/officeDocument/2006/relationships/image"/><Relationship Id="rId16" Target="../media/image50.svg" Type="http://schemas.openxmlformats.org/officeDocument/2006/relationships/image"/><Relationship Id="rId17" Target="../media/image51.png" Type="http://schemas.openxmlformats.org/officeDocument/2006/relationships/image"/><Relationship Id="rId18" Target="../media/image52.svg" Type="http://schemas.openxmlformats.org/officeDocument/2006/relationships/image"/><Relationship Id="rId19" Target="../media/image53.png" Type="http://schemas.openxmlformats.org/officeDocument/2006/relationships/image"/><Relationship Id="rId2" Target="../notesSlides/notesSlide6.xml" Type="http://schemas.openxmlformats.org/officeDocument/2006/relationships/notesSlide"/><Relationship Id="rId20" Target="../media/image54.svg" Type="http://schemas.openxmlformats.org/officeDocument/2006/relationships/image"/><Relationship Id="rId21" Target="../media/image55.png" Type="http://schemas.openxmlformats.org/officeDocument/2006/relationships/image"/><Relationship Id="rId22" Target="../media/image56.svg" Type="http://schemas.openxmlformats.org/officeDocument/2006/relationships/image"/><Relationship Id="rId23" Target="../media/image57.png" Type="http://schemas.openxmlformats.org/officeDocument/2006/relationships/image"/><Relationship Id="rId24" Target="../media/image58.svg" Type="http://schemas.openxmlformats.org/officeDocument/2006/relationships/image"/><Relationship Id="rId25" Target="../media/image59.png" Type="http://schemas.openxmlformats.org/officeDocument/2006/relationships/image"/><Relationship Id="rId26" Target="../media/image60.svg" Type="http://schemas.openxmlformats.org/officeDocument/2006/relationships/image"/><Relationship Id="rId27" Target="../media/image23.png" Type="http://schemas.openxmlformats.org/officeDocument/2006/relationships/image"/><Relationship Id="rId28" Target="../media/image24.svg" Type="http://schemas.openxmlformats.org/officeDocument/2006/relationships/image"/><Relationship Id="rId29" Target="../media/image27.png" Type="http://schemas.openxmlformats.org/officeDocument/2006/relationships/image"/><Relationship Id="rId3" Target="../media/image39.png" Type="http://schemas.openxmlformats.org/officeDocument/2006/relationships/image"/><Relationship Id="rId30" Target="../media/image28.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43.png" Type="http://schemas.openxmlformats.org/officeDocument/2006/relationships/image"/><Relationship Id="rId8" Target="../media/image44.svg" Type="http://schemas.openxmlformats.org/officeDocument/2006/relationships/image"/><Relationship Id="rId9" Target="../media/image4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2" Target="../notesSlides/notesSlide7.xml" Type="http://schemas.openxmlformats.org/officeDocument/2006/relationships/notesSlide"/><Relationship Id="rId3" Target="../media/image61.png" Type="http://schemas.openxmlformats.org/officeDocument/2006/relationships/image"/><Relationship Id="rId4" Target="../media/image62.svg" Type="http://schemas.openxmlformats.org/officeDocument/2006/relationships/image"/><Relationship Id="rId5" Target="../media/image63.png" Type="http://schemas.openxmlformats.org/officeDocument/2006/relationships/image"/><Relationship Id="rId6" Target="../media/image64.svg" Type="http://schemas.openxmlformats.org/officeDocument/2006/relationships/image"/><Relationship Id="rId7" Target="../media/image65.png" Type="http://schemas.openxmlformats.org/officeDocument/2006/relationships/image"/><Relationship Id="rId8" Target="../media/image66.svg" Type="http://schemas.openxmlformats.org/officeDocument/2006/relationships/image"/><Relationship Id="rId9" Target="../media/image2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67.png" Type="http://schemas.openxmlformats.org/officeDocument/2006/relationships/image"/><Relationship Id="rId12" Target="../media/image68.svg" Type="http://schemas.openxmlformats.org/officeDocument/2006/relationships/image"/><Relationship Id="rId13" Target="../media/image69.png" Type="http://schemas.openxmlformats.org/officeDocument/2006/relationships/image"/><Relationship Id="rId14" Target="../media/image70.svg" Type="http://schemas.openxmlformats.org/officeDocument/2006/relationships/image"/><Relationship Id="rId15" Target="../media/image53.png" Type="http://schemas.openxmlformats.org/officeDocument/2006/relationships/image"/><Relationship Id="rId16" Target="../media/image54.svg" Type="http://schemas.openxmlformats.org/officeDocument/2006/relationships/image"/><Relationship Id="rId17" Target="../media/image71.png" Type="http://schemas.openxmlformats.org/officeDocument/2006/relationships/image"/><Relationship Id="rId18" Target="../media/image72.svg" Type="http://schemas.openxmlformats.org/officeDocument/2006/relationships/image"/><Relationship Id="rId19" Target="../media/image47.png" Type="http://schemas.openxmlformats.org/officeDocument/2006/relationships/image"/><Relationship Id="rId2" Target="../notesSlides/notesSlide8.xml" Type="http://schemas.openxmlformats.org/officeDocument/2006/relationships/notesSlide"/><Relationship Id="rId20" Target="../media/image48.svg" Type="http://schemas.openxmlformats.org/officeDocument/2006/relationships/image"/><Relationship Id="rId21" Target="../media/image27.png" Type="http://schemas.openxmlformats.org/officeDocument/2006/relationships/image"/><Relationship Id="rId22" Target="../media/image28.png" Type="http://schemas.openxmlformats.org/officeDocument/2006/relationships/image"/><Relationship Id="rId23" Target="../media/image73.png" Type="http://schemas.openxmlformats.org/officeDocument/2006/relationships/image"/><Relationship Id="rId24" Target="../media/image74.svg" Type="http://schemas.openxmlformats.org/officeDocument/2006/relationships/image"/><Relationship Id="rId25" Target="../media/image75.png" Type="http://schemas.openxmlformats.org/officeDocument/2006/relationships/image"/><Relationship Id="rId26" Target="../media/image76.svg" Type="http://schemas.openxmlformats.org/officeDocument/2006/relationships/image"/><Relationship Id="rId27" Target="../media/image77.pn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1.png" Type="http://schemas.openxmlformats.org/officeDocument/2006/relationships/image"/><Relationship Id="rId6" Target="../media/image12.sv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78.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1D5175"/>
        </a:solidFill>
      </p:bgPr>
    </p:bg>
    <p:spTree>
      <p:nvGrpSpPr>
        <p:cNvPr id="1" name=""/>
        <p:cNvGrpSpPr/>
        <p:nvPr/>
      </p:nvGrpSpPr>
      <p:grpSpPr>
        <a:xfrm>
          <a:off x="0" y="0"/>
          <a:ext cx="0" cy="0"/>
          <a:chOff x="0" y="0"/>
          <a:chExt cx="0" cy="0"/>
        </a:xfrm>
      </p:grpSpPr>
      <p:grpSp>
        <p:nvGrpSpPr>
          <p:cNvPr name="Group 2" id="2"/>
          <p:cNvGrpSpPr/>
          <p:nvPr/>
        </p:nvGrpSpPr>
        <p:grpSpPr>
          <a:xfrm rot="0">
            <a:off x="537618" y="212275"/>
            <a:ext cx="12658322" cy="4870903"/>
            <a:chOff x="0" y="0"/>
            <a:chExt cx="16877762" cy="6494537"/>
          </a:xfrm>
        </p:grpSpPr>
        <p:sp>
          <p:nvSpPr>
            <p:cNvPr name="TextBox 3" id="3"/>
            <p:cNvSpPr txBox="true"/>
            <p:nvPr/>
          </p:nvSpPr>
          <p:spPr>
            <a:xfrm rot="0">
              <a:off x="0" y="3253891"/>
              <a:ext cx="14316950" cy="3240646"/>
            </a:xfrm>
            <a:prstGeom prst="rect">
              <a:avLst/>
            </a:prstGeom>
          </p:spPr>
          <p:txBody>
            <a:bodyPr anchor="t" rtlCol="false" tIns="0" lIns="0" bIns="0" rIns="0">
              <a:spAutoFit/>
            </a:bodyPr>
            <a:lstStyle/>
            <a:p>
              <a:pPr algn="l">
                <a:lnSpc>
                  <a:spcPts val="4898"/>
                </a:lnSpc>
              </a:pPr>
              <a:r>
                <a:rPr lang="en-US" sz="3499" b="true">
                  <a:solidFill>
                    <a:srgbClr val="FFFFFF"/>
                  </a:solidFill>
                  <a:latin typeface="Atkinson Hyperlegible Bold"/>
                  <a:ea typeface="Atkinson Hyperlegible Bold"/>
                  <a:cs typeface="Atkinson Hyperlegible Bold"/>
                  <a:sym typeface="Atkinson Hyperlegible Bold"/>
                </a:rPr>
                <a:t>Created by: </a:t>
              </a:r>
            </a:p>
            <a:p>
              <a:pPr algn="l">
                <a:lnSpc>
                  <a:spcPts val="4898"/>
                </a:lnSpc>
              </a:pPr>
              <a:r>
                <a:rPr lang="en-US" sz="3499" b="true">
                  <a:solidFill>
                    <a:srgbClr val="FFFFFF"/>
                  </a:solidFill>
                  <a:latin typeface="Atkinson Hyperlegible Bold"/>
                  <a:ea typeface="Atkinson Hyperlegible Bold"/>
                  <a:cs typeface="Atkinson Hyperlegible Bold"/>
                  <a:sym typeface="Atkinson Hyperlegible Bold"/>
                </a:rPr>
                <a:t>Helen Edgar (Autistic Realms)</a:t>
              </a:r>
            </a:p>
            <a:p>
              <a:pPr algn="l">
                <a:lnSpc>
                  <a:spcPts val="4898"/>
                </a:lnSpc>
              </a:pPr>
              <a:r>
                <a:rPr lang="en-US" sz="3499" b="true">
                  <a:solidFill>
                    <a:srgbClr val="FFFFFF"/>
                  </a:solidFill>
                  <a:latin typeface="Atkinson Hyperlegible Bold"/>
                  <a:ea typeface="Atkinson Hyperlegible Bold"/>
                  <a:cs typeface="Atkinson Hyperlegible Bold"/>
                  <a:sym typeface="Atkinson Hyperlegible Bold"/>
                </a:rPr>
                <a:t>&amp; Ryan Boren, Norah Hobbs and </a:t>
              </a:r>
            </a:p>
            <a:p>
              <a:pPr algn="l">
                <a:lnSpc>
                  <a:spcPts val="4898"/>
                </a:lnSpc>
              </a:pPr>
              <a:r>
                <a:rPr lang="en-US" b="true" sz="3499">
                  <a:solidFill>
                    <a:srgbClr val="FFFFFF"/>
                  </a:solidFill>
                  <a:latin typeface="Atkinson Hyperlegible Bold"/>
                  <a:ea typeface="Atkinson Hyperlegible Bold"/>
                  <a:cs typeface="Atkinson Hyperlegible Bold"/>
                  <a:sym typeface="Atkinson Hyperlegible Bold"/>
                </a:rPr>
                <a:t>Chelsea Adams (Stimpunks)</a:t>
              </a:r>
            </a:p>
          </p:txBody>
        </p:sp>
        <p:sp>
          <p:nvSpPr>
            <p:cNvPr name="TextBox 4" id="4"/>
            <p:cNvSpPr txBox="true"/>
            <p:nvPr/>
          </p:nvSpPr>
          <p:spPr>
            <a:xfrm rot="0">
              <a:off x="0" y="28575"/>
              <a:ext cx="16877762" cy="3135588"/>
            </a:xfrm>
            <a:prstGeom prst="rect">
              <a:avLst/>
            </a:prstGeom>
          </p:spPr>
          <p:txBody>
            <a:bodyPr anchor="t" rtlCol="false" tIns="0" lIns="0" bIns="0" rIns="0">
              <a:spAutoFit/>
            </a:bodyPr>
            <a:lstStyle/>
            <a:p>
              <a:pPr algn="l" marL="0" indent="0" lvl="0">
                <a:lnSpc>
                  <a:spcPts val="5733"/>
                </a:lnSpc>
              </a:pPr>
              <a:r>
                <a:rPr lang="en-US" sz="6099">
                  <a:solidFill>
                    <a:srgbClr val="FDE0A0"/>
                  </a:solidFill>
                  <a:latin typeface="Chunk Five"/>
                  <a:ea typeface="Chunk Five"/>
                  <a:cs typeface="Chunk Five"/>
                  <a:sym typeface="Chunk Five"/>
                </a:rPr>
                <a:t>Map of Monotropic Experiences: Reframing Autism Through A Neurodiversity-Affirming Lens</a:t>
              </a:r>
            </a:p>
          </p:txBody>
        </p:sp>
      </p:grpSp>
      <p:sp>
        <p:nvSpPr>
          <p:cNvPr name="AutoShape 5" id="5">
            <a:extLst>
              <a:ext uri="{C183D7F6-B498-43B3-948B-1728B52AA6E4}">
                <adec:decorative xmlns:adec="http://schemas.microsoft.com/office/drawing/2017/decorative" val="1"/>
              </a:ext>
            </a:extLst>
          </p:cNvPr>
          <p:cNvSpPr/>
          <p:nvPr/>
        </p:nvSpPr>
        <p:spPr>
          <a:xfrm rot="0">
            <a:off x="-181212" y="7865455"/>
            <a:ext cx="13235769" cy="2542534"/>
          </a:xfrm>
          <a:prstGeom prst="rect">
            <a:avLst/>
          </a:prstGeom>
          <a:solidFill>
            <a:srgbClr val="FDE0A0"/>
          </a:solidFill>
        </p:spPr>
      </p:sp>
      <p:sp>
        <p:nvSpPr>
          <p:cNvPr name="AutoShape 6" id="6">
            <a:extLst>
              <a:ext uri="{C183D7F6-B498-43B3-948B-1728B52AA6E4}">
                <adec:decorative xmlns:adec="http://schemas.microsoft.com/office/drawing/2017/decorative" val="1"/>
              </a:ext>
            </a:extLst>
          </p:cNvPr>
          <p:cNvSpPr/>
          <p:nvPr/>
        </p:nvSpPr>
        <p:spPr>
          <a:xfrm rot="0">
            <a:off x="10400018" y="6655231"/>
            <a:ext cx="4955853" cy="3631769"/>
          </a:xfrm>
          <a:prstGeom prst="rect">
            <a:avLst/>
          </a:prstGeom>
          <a:solidFill>
            <a:srgbClr val="FDE0A0"/>
          </a:solidFill>
        </p:spPr>
      </p:sp>
      <p:sp>
        <p:nvSpPr>
          <p:cNvPr name="AutoShape 7" id="7">
            <a:extLst>
              <a:ext uri="{C183D7F6-B498-43B3-948B-1728B52AA6E4}">
                <adec:decorative xmlns:adec="http://schemas.microsoft.com/office/drawing/2017/decorative" val="1"/>
              </a:ext>
            </a:extLst>
          </p:cNvPr>
          <p:cNvSpPr/>
          <p:nvPr/>
        </p:nvSpPr>
        <p:spPr>
          <a:xfrm rot="0">
            <a:off x="13926856" y="7161873"/>
            <a:ext cx="3104152" cy="3949700"/>
          </a:xfrm>
          <a:prstGeom prst="rect">
            <a:avLst/>
          </a:prstGeom>
          <a:solidFill>
            <a:srgbClr val="829B62"/>
          </a:solidFill>
        </p:spPr>
      </p:sp>
      <p:sp>
        <p:nvSpPr>
          <p:cNvPr name="AutoShape 8" id="8">
            <a:extLst>
              <a:ext uri="{C183D7F6-B498-43B3-948B-1728B52AA6E4}">
                <adec:decorative xmlns:adec="http://schemas.microsoft.com/office/drawing/2017/decorative" val="1"/>
              </a:ext>
            </a:extLst>
          </p:cNvPr>
          <p:cNvSpPr/>
          <p:nvPr/>
        </p:nvSpPr>
        <p:spPr>
          <a:xfrm rot="0">
            <a:off x="15338163" y="6654399"/>
            <a:ext cx="3225740" cy="3753590"/>
          </a:xfrm>
          <a:prstGeom prst="rect">
            <a:avLst/>
          </a:prstGeom>
          <a:solidFill>
            <a:srgbClr val="829B62"/>
          </a:solidFill>
        </p:spPr>
      </p:sp>
      <p:sp>
        <p:nvSpPr>
          <p:cNvPr name="AutoShape 9" id="9">
            <a:extLst>
              <a:ext uri="{C183D7F6-B498-43B3-948B-1728B52AA6E4}">
                <adec:decorative xmlns:adec="http://schemas.microsoft.com/office/drawing/2017/decorative" val="1"/>
              </a:ext>
            </a:extLst>
          </p:cNvPr>
          <p:cNvSpPr/>
          <p:nvPr/>
        </p:nvSpPr>
        <p:spPr>
          <a:xfrm rot="0">
            <a:off x="14648888" y="826478"/>
            <a:ext cx="3905035" cy="3241166"/>
          </a:xfrm>
          <a:prstGeom prst="rect">
            <a:avLst/>
          </a:prstGeom>
          <a:solidFill>
            <a:srgbClr val="FFCE5C"/>
          </a:solidFill>
        </p:spPr>
      </p:sp>
      <p:sp>
        <p:nvSpPr>
          <p:cNvPr name="Freeform 10" id="10" descr="organic shape"/>
          <p:cNvSpPr/>
          <p:nvPr/>
        </p:nvSpPr>
        <p:spPr>
          <a:xfrm flipH="true" flipV="false" rot="0">
            <a:off x="11356046" y="6437406"/>
            <a:ext cx="5078084" cy="4470145"/>
          </a:xfrm>
          <a:custGeom>
            <a:avLst/>
            <a:gdLst/>
            <a:ahLst/>
            <a:cxnLst/>
            <a:rect r="r" b="b" t="t" l="l"/>
            <a:pathLst>
              <a:path h="4470145" w="5078084">
                <a:moveTo>
                  <a:pt x="5078085" y="0"/>
                </a:moveTo>
                <a:lnTo>
                  <a:pt x="0" y="0"/>
                </a:lnTo>
                <a:lnTo>
                  <a:pt x="0" y="4470144"/>
                </a:lnTo>
                <a:lnTo>
                  <a:pt x="5078085" y="4470144"/>
                </a:lnTo>
                <a:lnTo>
                  <a:pt x="507808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11" id="11">
            <a:extLst>
              <a:ext uri="{C183D7F6-B498-43B3-948B-1728B52AA6E4}">
                <adec:decorative xmlns:adec="http://schemas.microsoft.com/office/drawing/2017/decorative" val="1"/>
              </a:ext>
            </a:extLst>
          </p:cNvPr>
          <p:cNvSpPr/>
          <p:nvPr/>
        </p:nvSpPr>
        <p:spPr>
          <a:xfrm rot="0">
            <a:off x="15338163" y="3740854"/>
            <a:ext cx="3215760" cy="2914377"/>
          </a:xfrm>
          <a:prstGeom prst="rect">
            <a:avLst/>
          </a:prstGeom>
          <a:solidFill>
            <a:srgbClr val="829B62"/>
          </a:solidFill>
        </p:spPr>
      </p:sp>
      <p:sp>
        <p:nvSpPr>
          <p:cNvPr name="Freeform 12" id="12">
            <a:extLst>
              <a:ext uri="{C183D7F6-B498-43B3-948B-1728B52AA6E4}">
                <adec:decorative xmlns:adec="http://schemas.microsoft.com/office/drawing/2017/decorative" val="1"/>
              </a:ext>
            </a:extLst>
          </p:cNvPr>
          <p:cNvSpPr/>
          <p:nvPr/>
        </p:nvSpPr>
        <p:spPr>
          <a:xfrm flipH="false" flipV="false" rot="-10800000">
            <a:off x="9434527" y="3785298"/>
            <a:ext cx="1434967" cy="2869933"/>
          </a:xfrm>
          <a:custGeom>
            <a:avLst/>
            <a:gdLst/>
            <a:ahLst/>
            <a:cxnLst/>
            <a:rect r="r" b="b" t="t" l="l"/>
            <a:pathLst>
              <a:path h="2869933" w="1434967">
                <a:moveTo>
                  <a:pt x="0" y="0"/>
                </a:moveTo>
                <a:lnTo>
                  <a:pt x="1434966" y="0"/>
                </a:lnTo>
                <a:lnTo>
                  <a:pt x="1434966" y="2869933"/>
                </a:lnTo>
                <a:lnTo>
                  <a:pt x="0" y="286993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13" id="13">
            <a:extLst>
              <a:ext uri="{C183D7F6-B498-43B3-948B-1728B52AA6E4}">
                <adec:decorative xmlns:adec="http://schemas.microsoft.com/office/drawing/2017/decorative" val="1"/>
              </a:ext>
            </a:extLst>
          </p:cNvPr>
          <p:cNvSpPr/>
          <p:nvPr/>
        </p:nvSpPr>
        <p:spPr>
          <a:xfrm rot="0">
            <a:off x="10851786" y="3785298"/>
            <a:ext cx="4486377" cy="2869933"/>
          </a:xfrm>
          <a:prstGeom prst="rect">
            <a:avLst/>
          </a:prstGeom>
          <a:solidFill>
            <a:srgbClr val="6BB9D4"/>
          </a:solidFill>
        </p:spPr>
      </p:sp>
      <p:sp>
        <p:nvSpPr>
          <p:cNvPr name="Freeform 14" id="14">
            <a:extLst>
              <a:ext uri="{C183D7F6-B498-43B3-948B-1728B52AA6E4}">
                <adec:decorative xmlns:adec="http://schemas.microsoft.com/office/drawing/2017/decorative" val="1"/>
              </a:ext>
            </a:extLst>
          </p:cNvPr>
          <p:cNvSpPr/>
          <p:nvPr/>
        </p:nvSpPr>
        <p:spPr>
          <a:xfrm flipH="false" flipV="false" rot="-10800000">
            <a:off x="13292787" y="826478"/>
            <a:ext cx="1484661" cy="2969323"/>
          </a:xfrm>
          <a:custGeom>
            <a:avLst/>
            <a:gdLst/>
            <a:ahLst/>
            <a:cxnLst/>
            <a:rect r="r" b="b" t="t" l="l"/>
            <a:pathLst>
              <a:path h="2969323" w="1484661">
                <a:moveTo>
                  <a:pt x="0" y="0"/>
                </a:moveTo>
                <a:lnTo>
                  <a:pt x="1484661" y="0"/>
                </a:lnTo>
                <a:lnTo>
                  <a:pt x="1484661" y="2969322"/>
                </a:lnTo>
                <a:lnTo>
                  <a:pt x="0" y="296932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5" id="15" descr="textured river illustration"/>
          <p:cNvSpPr/>
          <p:nvPr/>
        </p:nvSpPr>
        <p:spPr>
          <a:xfrm flipH="false" flipV="false" rot="0">
            <a:off x="14648888" y="6154042"/>
            <a:ext cx="5078084" cy="4470145"/>
          </a:xfrm>
          <a:custGeom>
            <a:avLst/>
            <a:gdLst/>
            <a:ahLst/>
            <a:cxnLst/>
            <a:rect r="r" b="b" t="t" l="l"/>
            <a:pathLst>
              <a:path h="4470145" w="5078084">
                <a:moveTo>
                  <a:pt x="0" y="0"/>
                </a:moveTo>
                <a:lnTo>
                  <a:pt x="5078085" y="0"/>
                </a:lnTo>
                <a:lnTo>
                  <a:pt x="5078085" y="4470145"/>
                </a:lnTo>
                <a:lnTo>
                  <a:pt x="0" y="44701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6" id="16" descr="textured mountain illustration"/>
          <p:cNvSpPr/>
          <p:nvPr/>
        </p:nvSpPr>
        <p:spPr>
          <a:xfrm flipH="false" flipV="false" rot="0">
            <a:off x="14046261" y="2183922"/>
            <a:ext cx="4507661" cy="4491270"/>
          </a:xfrm>
          <a:custGeom>
            <a:avLst/>
            <a:gdLst/>
            <a:ahLst/>
            <a:cxnLst/>
            <a:rect r="r" b="b" t="t" l="l"/>
            <a:pathLst>
              <a:path h="4491270" w="4507661">
                <a:moveTo>
                  <a:pt x="0" y="0"/>
                </a:moveTo>
                <a:lnTo>
                  <a:pt x="4507662" y="0"/>
                </a:lnTo>
                <a:lnTo>
                  <a:pt x="4507662" y="4491270"/>
                </a:lnTo>
                <a:lnTo>
                  <a:pt x="0" y="449127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7" id="17" descr="textured hills illustration"/>
          <p:cNvSpPr/>
          <p:nvPr/>
        </p:nvSpPr>
        <p:spPr>
          <a:xfrm flipH="false" flipV="false" rot="0">
            <a:off x="10679995" y="4819366"/>
            <a:ext cx="6097300" cy="1835033"/>
          </a:xfrm>
          <a:custGeom>
            <a:avLst/>
            <a:gdLst/>
            <a:ahLst/>
            <a:cxnLst/>
            <a:rect r="r" b="b" t="t" l="l"/>
            <a:pathLst>
              <a:path h="1835033" w="6097300">
                <a:moveTo>
                  <a:pt x="0" y="0"/>
                </a:moveTo>
                <a:lnTo>
                  <a:pt x="6097300" y="0"/>
                </a:lnTo>
                <a:lnTo>
                  <a:pt x="6097300" y="1835033"/>
                </a:lnTo>
                <a:lnTo>
                  <a:pt x="0" y="1835033"/>
                </a:lnTo>
                <a:lnTo>
                  <a:pt x="0" y="0"/>
                </a:lnTo>
                <a:close/>
              </a:path>
            </a:pathLst>
          </a:custGeom>
          <a:blipFill>
            <a:blip r:embed="rId13">
              <a:extLst>
                <a:ext uri="{96DAC541-7B7A-43D3-8B79-37D633B846F1}">
                  <asvg:svgBlip xmlns:asvg="http://schemas.microsoft.com/office/drawing/2016/SVG/main" r:embed="rId14"/>
                </a:ext>
              </a:extLst>
            </a:blip>
            <a:stretch>
              <a:fillRect l="0" t="0" r="-1075" b="-24540"/>
            </a:stretch>
          </a:blipFill>
        </p:spPr>
      </p:sp>
      <p:sp>
        <p:nvSpPr>
          <p:cNvPr name="Freeform 18" id="18" descr="textured sun illustration"/>
          <p:cNvSpPr/>
          <p:nvPr/>
        </p:nvSpPr>
        <p:spPr>
          <a:xfrm flipH="false" flipV="false" rot="0">
            <a:off x="11396463" y="1637493"/>
            <a:ext cx="3397023" cy="3341435"/>
          </a:xfrm>
          <a:custGeom>
            <a:avLst/>
            <a:gdLst/>
            <a:ahLst/>
            <a:cxnLst/>
            <a:rect r="r" b="b" t="t" l="l"/>
            <a:pathLst>
              <a:path h="3341435" w="3397023">
                <a:moveTo>
                  <a:pt x="0" y="0"/>
                </a:moveTo>
                <a:lnTo>
                  <a:pt x="3397023" y="0"/>
                </a:lnTo>
                <a:lnTo>
                  <a:pt x="3397023" y="3341434"/>
                </a:lnTo>
                <a:lnTo>
                  <a:pt x="0" y="334143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9" id="19" descr="textured cloud illustration"/>
          <p:cNvSpPr/>
          <p:nvPr/>
        </p:nvSpPr>
        <p:spPr>
          <a:xfrm flipH="false" flipV="false" rot="0">
            <a:off x="13292787" y="1746488"/>
            <a:ext cx="3270567" cy="1183351"/>
          </a:xfrm>
          <a:custGeom>
            <a:avLst/>
            <a:gdLst/>
            <a:ahLst/>
            <a:cxnLst/>
            <a:rect r="r" b="b" t="t" l="l"/>
            <a:pathLst>
              <a:path h="1183351" w="3270567">
                <a:moveTo>
                  <a:pt x="0" y="0"/>
                </a:moveTo>
                <a:lnTo>
                  <a:pt x="3270567" y="0"/>
                </a:lnTo>
                <a:lnTo>
                  <a:pt x="3270567" y="1183351"/>
                </a:lnTo>
                <a:lnTo>
                  <a:pt x="0" y="1183351"/>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0" id="20" descr="textured cloud illustration"/>
          <p:cNvSpPr/>
          <p:nvPr/>
        </p:nvSpPr>
        <p:spPr>
          <a:xfrm flipH="false" flipV="false" rot="0">
            <a:off x="16946043" y="2775297"/>
            <a:ext cx="3571812" cy="1292347"/>
          </a:xfrm>
          <a:custGeom>
            <a:avLst/>
            <a:gdLst/>
            <a:ahLst/>
            <a:cxnLst/>
            <a:rect r="r" b="b" t="t" l="l"/>
            <a:pathLst>
              <a:path h="1292347" w="3571812">
                <a:moveTo>
                  <a:pt x="0" y="0"/>
                </a:moveTo>
                <a:lnTo>
                  <a:pt x="3571812" y="0"/>
                </a:lnTo>
                <a:lnTo>
                  <a:pt x="3571812" y="1292347"/>
                </a:lnTo>
                <a:lnTo>
                  <a:pt x="0" y="129234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21" id="21" descr="textured mountains illustration"/>
          <p:cNvSpPr/>
          <p:nvPr/>
        </p:nvSpPr>
        <p:spPr>
          <a:xfrm flipH="false" flipV="false" rot="0">
            <a:off x="7988532" y="5339043"/>
            <a:ext cx="4822973" cy="2630712"/>
          </a:xfrm>
          <a:custGeom>
            <a:avLst/>
            <a:gdLst/>
            <a:ahLst/>
            <a:cxnLst/>
            <a:rect r="r" b="b" t="t" l="l"/>
            <a:pathLst>
              <a:path h="2630712" w="4822973">
                <a:moveTo>
                  <a:pt x="0" y="0"/>
                </a:moveTo>
                <a:lnTo>
                  <a:pt x="4822972" y="0"/>
                </a:lnTo>
                <a:lnTo>
                  <a:pt x="4822972" y="2630712"/>
                </a:lnTo>
                <a:lnTo>
                  <a:pt x="0" y="2630712"/>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22" id="22" descr="textured round tree illustration"/>
          <p:cNvSpPr/>
          <p:nvPr/>
        </p:nvSpPr>
        <p:spPr>
          <a:xfrm flipH="false" flipV="false" rot="0">
            <a:off x="14890523" y="5853832"/>
            <a:ext cx="588408" cy="1127612"/>
          </a:xfrm>
          <a:custGeom>
            <a:avLst/>
            <a:gdLst/>
            <a:ahLst/>
            <a:cxnLst/>
            <a:rect r="r" b="b" t="t" l="l"/>
            <a:pathLst>
              <a:path h="1127612" w="588408">
                <a:moveTo>
                  <a:pt x="0" y="0"/>
                </a:moveTo>
                <a:lnTo>
                  <a:pt x="588408" y="0"/>
                </a:lnTo>
                <a:lnTo>
                  <a:pt x="588408" y="1127612"/>
                </a:lnTo>
                <a:lnTo>
                  <a:pt x="0" y="1127612"/>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3" id="23" descr="textured round tree illustration"/>
          <p:cNvSpPr/>
          <p:nvPr/>
        </p:nvSpPr>
        <p:spPr>
          <a:xfrm flipH="false" flipV="false" rot="0">
            <a:off x="14035117" y="5896761"/>
            <a:ext cx="720456" cy="1380664"/>
          </a:xfrm>
          <a:custGeom>
            <a:avLst/>
            <a:gdLst/>
            <a:ahLst/>
            <a:cxnLst/>
            <a:rect r="r" b="b" t="t" l="l"/>
            <a:pathLst>
              <a:path h="1380664" w="720456">
                <a:moveTo>
                  <a:pt x="0" y="0"/>
                </a:moveTo>
                <a:lnTo>
                  <a:pt x="720456" y="0"/>
                </a:lnTo>
                <a:lnTo>
                  <a:pt x="720456" y="1380665"/>
                </a:lnTo>
                <a:lnTo>
                  <a:pt x="0" y="1380665"/>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4" id="24" descr="textured fish illustration"/>
          <p:cNvSpPr/>
          <p:nvPr/>
        </p:nvSpPr>
        <p:spPr>
          <a:xfrm flipH="false" flipV="false" rot="0">
            <a:off x="16892336" y="7033028"/>
            <a:ext cx="1184488" cy="516867"/>
          </a:xfrm>
          <a:custGeom>
            <a:avLst/>
            <a:gdLst/>
            <a:ahLst/>
            <a:cxnLst/>
            <a:rect r="r" b="b" t="t" l="l"/>
            <a:pathLst>
              <a:path h="516867" w="1184488">
                <a:moveTo>
                  <a:pt x="0" y="0"/>
                </a:moveTo>
                <a:lnTo>
                  <a:pt x="1184488" y="0"/>
                </a:lnTo>
                <a:lnTo>
                  <a:pt x="1184488" y="516867"/>
                </a:lnTo>
                <a:lnTo>
                  <a:pt x="0" y="51686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5" id="25" descr="textured fish illustration"/>
          <p:cNvSpPr/>
          <p:nvPr/>
        </p:nvSpPr>
        <p:spPr>
          <a:xfrm flipH="false" flipV="false" rot="0">
            <a:off x="16059956" y="6477474"/>
            <a:ext cx="1127974" cy="492207"/>
          </a:xfrm>
          <a:custGeom>
            <a:avLst/>
            <a:gdLst/>
            <a:ahLst/>
            <a:cxnLst/>
            <a:rect r="r" b="b" t="t" l="l"/>
            <a:pathLst>
              <a:path h="492207" w="1127974">
                <a:moveTo>
                  <a:pt x="0" y="0"/>
                </a:moveTo>
                <a:lnTo>
                  <a:pt x="1127974" y="0"/>
                </a:lnTo>
                <a:lnTo>
                  <a:pt x="1127974" y="492207"/>
                </a:lnTo>
                <a:lnTo>
                  <a:pt x="0" y="49220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6" id="26">
            <a:extLst>
              <a:ext uri="{C183D7F6-B498-43B3-948B-1728B52AA6E4}">
                <adec:decorative xmlns:adec="http://schemas.microsoft.com/office/drawing/2017/decorative" val="1"/>
              </a:ext>
            </a:extLst>
          </p:cNvPr>
          <p:cNvSpPr/>
          <p:nvPr/>
        </p:nvSpPr>
        <p:spPr>
          <a:xfrm flipH="false" flipV="false" rot="-10800000">
            <a:off x="5044489" y="7865455"/>
            <a:ext cx="1535414" cy="3070828"/>
          </a:xfrm>
          <a:custGeom>
            <a:avLst/>
            <a:gdLst/>
            <a:ahLst/>
            <a:cxnLst/>
            <a:rect r="r" b="b" t="t" l="l"/>
            <a:pathLst>
              <a:path h="3070828" w="1535414">
                <a:moveTo>
                  <a:pt x="0" y="0"/>
                </a:moveTo>
                <a:lnTo>
                  <a:pt x="1535414" y="0"/>
                </a:lnTo>
                <a:lnTo>
                  <a:pt x="1535414" y="3070829"/>
                </a:lnTo>
                <a:lnTo>
                  <a:pt x="0" y="3070829"/>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AutoShape 27" id="27">
            <a:extLst>
              <a:ext uri="{C183D7F6-B498-43B3-948B-1728B52AA6E4}">
                <adec:decorative xmlns:adec="http://schemas.microsoft.com/office/drawing/2017/decorative" val="1"/>
              </a:ext>
            </a:extLst>
          </p:cNvPr>
          <p:cNvSpPr/>
          <p:nvPr/>
        </p:nvSpPr>
        <p:spPr>
          <a:xfrm rot="0">
            <a:off x="13195940" y="9767415"/>
            <a:ext cx="3104152" cy="519585"/>
          </a:xfrm>
          <a:prstGeom prst="rect">
            <a:avLst/>
          </a:prstGeom>
          <a:solidFill>
            <a:srgbClr val="829B62"/>
          </a:solidFill>
        </p:spPr>
      </p:sp>
      <p:sp>
        <p:nvSpPr>
          <p:cNvPr name="Freeform 28" id="28"/>
          <p:cNvSpPr/>
          <p:nvPr/>
        </p:nvSpPr>
        <p:spPr>
          <a:xfrm flipH="false" flipV="false" rot="0">
            <a:off x="2164972" y="7643562"/>
            <a:ext cx="3042749" cy="3042749"/>
          </a:xfrm>
          <a:custGeom>
            <a:avLst/>
            <a:gdLst/>
            <a:ahLst/>
            <a:cxnLst/>
            <a:rect r="r" b="b" t="t" l="l"/>
            <a:pathLst>
              <a:path h="3042749" w="3042749">
                <a:moveTo>
                  <a:pt x="0" y="0"/>
                </a:moveTo>
                <a:lnTo>
                  <a:pt x="3042749" y="0"/>
                </a:lnTo>
                <a:lnTo>
                  <a:pt x="3042749" y="3042749"/>
                </a:lnTo>
                <a:lnTo>
                  <a:pt x="0" y="3042749"/>
                </a:lnTo>
                <a:lnTo>
                  <a:pt x="0" y="0"/>
                </a:lnTo>
                <a:close/>
              </a:path>
            </a:pathLst>
          </a:custGeom>
          <a:blipFill>
            <a:blip r:embed="rId29"/>
            <a:stretch>
              <a:fillRect l="0" t="0" r="0" b="0"/>
            </a:stretch>
          </a:blipFill>
        </p:spPr>
      </p:sp>
      <p:sp>
        <p:nvSpPr>
          <p:cNvPr name="Freeform 29" id="29"/>
          <p:cNvSpPr/>
          <p:nvPr/>
        </p:nvSpPr>
        <p:spPr>
          <a:xfrm flipH="false" flipV="false" rot="0">
            <a:off x="0" y="8082451"/>
            <a:ext cx="2164972" cy="2164972"/>
          </a:xfrm>
          <a:custGeom>
            <a:avLst/>
            <a:gdLst/>
            <a:ahLst/>
            <a:cxnLst/>
            <a:rect r="r" b="b" t="t" l="l"/>
            <a:pathLst>
              <a:path h="2164972" w="2164972">
                <a:moveTo>
                  <a:pt x="0" y="0"/>
                </a:moveTo>
                <a:lnTo>
                  <a:pt x="2164972" y="0"/>
                </a:lnTo>
                <a:lnTo>
                  <a:pt x="2164972" y="2164971"/>
                </a:lnTo>
                <a:lnTo>
                  <a:pt x="0" y="2164971"/>
                </a:lnTo>
                <a:lnTo>
                  <a:pt x="0" y="0"/>
                </a:lnTo>
                <a:close/>
              </a:path>
            </a:pathLst>
          </a:custGeom>
          <a:blipFill>
            <a:blip r:embed="rId30"/>
            <a:stretch>
              <a:fillRect l="0" t="0" r="0" b="0"/>
            </a:stretch>
          </a:blipFill>
        </p:spPr>
      </p:sp>
      <p:sp>
        <p:nvSpPr>
          <p:cNvPr name="Freeform 30" id="30"/>
          <p:cNvSpPr/>
          <p:nvPr/>
        </p:nvSpPr>
        <p:spPr>
          <a:xfrm flipH="false" flipV="false" rot="0">
            <a:off x="11421277" y="7919645"/>
            <a:ext cx="3549327" cy="1787974"/>
          </a:xfrm>
          <a:custGeom>
            <a:avLst/>
            <a:gdLst/>
            <a:ahLst/>
            <a:cxnLst/>
            <a:rect r="r" b="b" t="t" l="l"/>
            <a:pathLst>
              <a:path h="1787974" w="3549327">
                <a:moveTo>
                  <a:pt x="0" y="0"/>
                </a:moveTo>
                <a:lnTo>
                  <a:pt x="3549327" y="0"/>
                </a:lnTo>
                <a:lnTo>
                  <a:pt x="3549327" y="1787974"/>
                </a:lnTo>
                <a:lnTo>
                  <a:pt x="0" y="1787974"/>
                </a:lnTo>
                <a:lnTo>
                  <a:pt x="0" y="0"/>
                </a:lnTo>
                <a:close/>
              </a:path>
            </a:pathLst>
          </a:custGeom>
          <a:blipFill>
            <a:blip r:embed="rId31">
              <a:extLst>
                <a:ext uri="{96DAC541-7B7A-43D3-8B79-37D633B846F1}">
                  <asvg:svgBlip xmlns:asvg="http://schemas.microsoft.com/office/drawing/2016/SVG/main" r:embed="rId32"/>
                </a:ext>
              </a:extLst>
            </a:blip>
            <a:stretch>
              <a:fillRect l="0" t="0" r="0" b="0"/>
            </a:stretch>
          </a:blipFill>
        </p:spPr>
      </p:sp>
      <p:sp>
        <p:nvSpPr>
          <p:cNvPr name="Freeform 31" id="31"/>
          <p:cNvSpPr/>
          <p:nvPr/>
        </p:nvSpPr>
        <p:spPr>
          <a:xfrm flipH="false" flipV="false" rot="0">
            <a:off x="9002137" y="7510318"/>
            <a:ext cx="2353910" cy="2737105"/>
          </a:xfrm>
          <a:custGeom>
            <a:avLst/>
            <a:gdLst/>
            <a:ahLst/>
            <a:cxnLst/>
            <a:rect r="r" b="b" t="t" l="l"/>
            <a:pathLst>
              <a:path h="2737105" w="2353910">
                <a:moveTo>
                  <a:pt x="0" y="0"/>
                </a:moveTo>
                <a:lnTo>
                  <a:pt x="2353909" y="0"/>
                </a:lnTo>
                <a:lnTo>
                  <a:pt x="2353909" y="2737104"/>
                </a:lnTo>
                <a:lnTo>
                  <a:pt x="0" y="2737104"/>
                </a:lnTo>
                <a:lnTo>
                  <a:pt x="0" y="0"/>
                </a:lnTo>
                <a:close/>
              </a:path>
            </a:pathLst>
          </a:custGeom>
          <a:blipFill>
            <a:blip r:embed="rId33"/>
            <a:stretch>
              <a:fillRect l="0" t="0" r="0" b="0"/>
            </a:stretch>
          </a:blipFill>
        </p:spPr>
      </p:sp>
      <p:sp>
        <p:nvSpPr>
          <p:cNvPr name="Freeform 32" id="32"/>
          <p:cNvSpPr/>
          <p:nvPr/>
        </p:nvSpPr>
        <p:spPr>
          <a:xfrm flipH="false" flipV="false" rot="0">
            <a:off x="7213967" y="6477474"/>
            <a:ext cx="3186051" cy="3704711"/>
          </a:xfrm>
          <a:custGeom>
            <a:avLst/>
            <a:gdLst/>
            <a:ahLst/>
            <a:cxnLst/>
            <a:rect r="r" b="b" t="t" l="l"/>
            <a:pathLst>
              <a:path h="3704711" w="3186051">
                <a:moveTo>
                  <a:pt x="0" y="0"/>
                </a:moveTo>
                <a:lnTo>
                  <a:pt x="3186051" y="0"/>
                </a:lnTo>
                <a:lnTo>
                  <a:pt x="3186051" y="3704710"/>
                </a:lnTo>
                <a:lnTo>
                  <a:pt x="0" y="3704710"/>
                </a:lnTo>
                <a:lnTo>
                  <a:pt x="0" y="0"/>
                </a:lnTo>
                <a:close/>
              </a:path>
            </a:pathLst>
          </a:custGeom>
          <a:blipFill>
            <a:blip r:embed="rId33"/>
            <a:stretch>
              <a:fillRect l="0" t="0" r="0" b="0"/>
            </a:stretch>
          </a:blipFill>
        </p:spPr>
      </p:sp>
      <p:sp>
        <p:nvSpPr>
          <p:cNvPr name="Freeform 33" id="33"/>
          <p:cNvSpPr/>
          <p:nvPr/>
        </p:nvSpPr>
        <p:spPr>
          <a:xfrm flipH="false" flipV="false" rot="0">
            <a:off x="14393170" y="6617487"/>
            <a:ext cx="2170184" cy="1913708"/>
          </a:xfrm>
          <a:custGeom>
            <a:avLst/>
            <a:gdLst/>
            <a:ahLst/>
            <a:cxnLst/>
            <a:rect r="r" b="b" t="t" l="l"/>
            <a:pathLst>
              <a:path h="1913708" w="2170184">
                <a:moveTo>
                  <a:pt x="0" y="0"/>
                </a:moveTo>
                <a:lnTo>
                  <a:pt x="2170184" y="0"/>
                </a:lnTo>
                <a:lnTo>
                  <a:pt x="2170184" y="1913707"/>
                </a:lnTo>
                <a:lnTo>
                  <a:pt x="0" y="1913707"/>
                </a:lnTo>
                <a:lnTo>
                  <a:pt x="0" y="0"/>
                </a:lnTo>
                <a:close/>
              </a:path>
            </a:pathLst>
          </a:custGeom>
          <a:blipFill>
            <a:blip r:embed="rId34">
              <a:extLst>
                <a:ext uri="{96DAC541-7B7A-43D3-8B79-37D633B846F1}">
                  <asvg:svgBlip xmlns:asvg="http://schemas.microsoft.com/office/drawing/2016/SVG/main" r:embed="rId35"/>
                </a:ext>
              </a:extLst>
            </a:blip>
            <a:stretch>
              <a:fillRect l="0" t="0" r="0" b="0"/>
            </a:stretch>
          </a:blipFill>
        </p:spPr>
      </p:sp>
      <p:sp>
        <p:nvSpPr>
          <p:cNvPr name="Freeform 34" id="34" descr="textured fish illustration"/>
          <p:cNvSpPr/>
          <p:nvPr/>
        </p:nvSpPr>
        <p:spPr>
          <a:xfrm flipH="false" flipV="false" rot="0">
            <a:off x="15860696" y="8648069"/>
            <a:ext cx="1184488" cy="516867"/>
          </a:xfrm>
          <a:custGeom>
            <a:avLst/>
            <a:gdLst/>
            <a:ahLst/>
            <a:cxnLst/>
            <a:rect r="r" b="b" t="t" l="l"/>
            <a:pathLst>
              <a:path h="516867" w="1184488">
                <a:moveTo>
                  <a:pt x="0" y="0"/>
                </a:moveTo>
                <a:lnTo>
                  <a:pt x="1184487" y="0"/>
                </a:lnTo>
                <a:lnTo>
                  <a:pt x="1184487" y="516867"/>
                </a:lnTo>
                <a:lnTo>
                  <a:pt x="0" y="51686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TextBox 35" id="35"/>
          <p:cNvSpPr txBox="true"/>
          <p:nvPr/>
        </p:nvSpPr>
        <p:spPr>
          <a:xfrm rot="0">
            <a:off x="459937" y="5035553"/>
            <a:ext cx="7395244" cy="2360931"/>
          </a:xfrm>
          <a:prstGeom prst="rect">
            <a:avLst/>
          </a:prstGeom>
        </p:spPr>
        <p:txBody>
          <a:bodyPr anchor="t" rtlCol="false" tIns="0" lIns="0" bIns="0" rIns="0">
            <a:spAutoFit/>
          </a:bodyPr>
          <a:lstStyle/>
          <a:p>
            <a:pPr algn="ctr">
              <a:lnSpc>
                <a:spcPts val="3219"/>
              </a:lnSpc>
            </a:pPr>
          </a:p>
          <a:p>
            <a:pPr algn="l">
              <a:lnSpc>
                <a:spcPts val="4199"/>
              </a:lnSpc>
            </a:pPr>
            <a:r>
              <a:rPr lang="en-US" sz="2999" b="true">
                <a:solidFill>
                  <a:srgbClr val="FFFFFF"/>
                </a:solidFill>
                <a:latin typeface="Atkinson Hyperlegible Bold"/>
                <a:ea typeface="Atkinson Hyperlegible Bold"/>
                <a:cs typeface="Atkinson Hyperlegible Bold"/>
                <a:sym typeface="Atkinson Hyperlegible Bold"/>
              </a:rPr>
              <a:t>FREE Training for Professionals, Families and Community Groups</a:t>
            </a:r>
          </a:p>
          <a:p>
            <a:pPr algn="l">
              <a:lnSpc>
                <a:spcPts val="4199"/>
              </a:lnSpc>
            </a:pPr>
            <a:r>
              <a:rPr lang="en-US" sz="2999" b="true">
                <a:solidFill>
                  <a:srgbClr val="FFFFFF"/>
                </a:solidFill>
                <a:latin typeface="Atkinson Hyperlegible Bold"/>
                <a:ea typeface="Atkinson Hyperlegible Bold"/>
                <a:cs typeface="Atkinson Hyperlegible Bold"/>
                <a:sym typeface="Atkinson Hyperlegible Bold"/>
              </a:rPr>
              <a:t>to Support Autistic People</a:t>
            </a:r>
          </a:p>
          <a:p>
            <a:pPr algn="ctr">
              <a:lnSpc>
                <a:spcPts val="3219"/>
              </a:lnSpc>
            </a:pP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sp>
        <p:nvSpPr>
          <p:cNvPr name="Freeform 2" id="2"/>
          <p:cNvSpPr/>
          <p:nvPr/>
        </p:nvSpPr>
        <p:spPr>
          <a:xfrm flipH="false" flipV="false" rot="2321070">
            <a:off x="11928872" y="224589"/>
            <a:ext cx="5623198" cy="5759998"/>
          </a:xfrm>
          <a:custGeom>
            <a:avLst/>
            <a:gdLst/>
            <a:ahLst/>
            <a:cxnLst/>
            <a:rect r="r" b="b" t="t" l="l"/>
            <a:pathLst>
              <a:path h="5759998" w="5623198">
                <a:moveTo>
                  <a:pt x="0" y="0"/>
                </a:moveTo>
                <a:lnTo>
                  <a:pt x="5623198" y="0"/>
                </a:lnTo>
                <a:lnTo>
                  <a:pt x="5623198" y="5759997"/>
                </a:lnTo>
                <a:lnTo>
                  <a:pt x="0" y="5759997"/>
                </a:lnTo>
                <a:lnTo>
                  <a:pt x="0" y="0"/>
                </a:lnTo>
                <a:close/>
              </a:path>
            </a:pathLst>
          </a:custGeom>
          <a:blipFill>
            <a:blip r:embed="rId3"/>
            <a:stretch>
              <a:fillRect l="0" t="0" r="0" b="0"/>
            </a:stretch>
          </a:blipFill>
        </p:spPr>
      </p:sp>
      <p:sp>
        <p:nvSpPr>
          <p:cNvPr name="Freeform 3" id="3"/>
          <p:cNvSpPr/>
          <p:nvPr/>
        </p:nvSpPr>
        <p:spPr>
          <a:xfrm flipH="false" flipV="false" rot="0">
            <a:off x="-212254" y="6023947"/>
            <a:ext cx="18288000" cy="7383780"/>
          </a:xfrm>
          <a:custGeom>
            <a:avLst/>
            <a:gdLst/>
            <a:ahLst/>
            <a:cxnLst/>
            <a:rect r="r" b="b" t="t" l="l"/>
            <a:pathLst>
              <a:path h="7383780" w="18288000">
                <a:moveTo>
                  <a:pt x="0" y="0"/>
                </a:moveTo>
                <a:lnTo>
                  <a:pt x="18288000" y="0"/>
                </a:lnTo>
                <a:lnTo>
                  <a:pt x="18288000" y="7383780"/>
                </a:lnTo>
                <a:lnTo>
                  <a:pt x="0" y="73837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true" flipV="false" rot="0">
            <a:off x="1028700" y="5867073"/>
            <a:ext cx="5462675" cy="3434657"/>
          </a:xfrm>
          <a:custGeom>
            <a:avLst/>
            <a:gdLst/>
            <a:ahLst/>
            <a:cxnLst/>
            <a:rect r="r" b="b" t="t" l="l"/>
            <a:pathLst>
              <a:path h="3434657" w="5462675">
                <a:moveTo>
                  <a:pt x="5462675" y="0"/>
                </a:moveTo>
                <a:lnTo>
                  <a:pt x="0" y="0"/>
                </a:lnTo>
                <a:lnTo>
                  <a:pt x="0" y="3434657"/>
                </a:lnTo>
                <a:lnTo>
                  <a:pt x="5462675" y="3434657"/>
                </a:lnTo>
                <a:lnTo>
                  <a:pt x="5462675" y="0"/>
                </a:lnTo>
                <a:close/>
              </a:path>
            </a:pathLst>
          </a:custGeom>
          <a:blipFill>
            <a:blip r:embed="rId6"/>
            <a:stretch>
              <a:fillRect l="0" t="0" r="0" b="0"/>
            </a:stretch>
          </a:blipFill>
        </p:spPr>
      </p:sp>
      <p:sp>
        <p:nvSpPr>
          <p:cNvPr name="Freeform 5" id="5"/>
          <p:cNvSpPr/>
          <p:nvPr/>
        </p:nvSpPr>
        <p:spPr>
          <a:xfrm flipH="false" flipV="false" rot="0">
            <a:off x="13616237" y="8270287"/>
            <a:ext cx="3643063" cy="2062884"/>
          </a:xfrm>
          <a:custGeom>
            <a:avLst/>
            <a:gdLst/>
            <a:ahLst/>
            <a:cxnLst/>
            <a:rect r="r" b="b" t="t" l="l"/>
            <a:pathLst>
              <a:path h="2062884" w="3643063">
                <a:moveTo>
                  <a:pt x="0" y="0"/>
                </a:moveTo>
                <a:lnTo>
                  <a:pt x="3643063" y="0"/>
                </a:lnTo>
                <a:lnTo>
                  <a:pt x="3643063" y="2062885"/>
                </a:lnTo>
                <a:lnTo>
                  <a:pt x="0" y="20628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6620535" y="7958806"/>
            <a:ext cx="6061779" cy="2598988"/>
          </a:xfrm>
          <a:custGeom>
            <a:avLst/>
            <a:gdLst/>
            <a:ahLst/>
            <a:cxnLst/>
            <a:rect r="r" b="b" t="t" l="l"/>
            <a:pathLst>
              <a:path h="2598988" w="6061779">
                <a:moveTo>
                  <a:pt x="0" y="0"/>
                </a:moveTo>
                <a:lnTo>
                  <a:pt x="6061779" y="0"/>
                </a:lnTo>
                <a:lnTo>
                  <a:pt x="6061779" y="2598988"/>
                </a:lnTo>
                <a:lnTo>
                  <a:pt x="0" y="2598988"/>
                </a:lnTo>
                <a:lnTo>
                  <a:pt x="0" y="0"/>
                </a:lnTo>
                <a:close/>
              </a:path>
            </a:pathLst>
          </a:custGeom>
          <a:blipFill>
            <a:blip r:embed="rId9"/>
            <a:stretch>
              <a:fillRect l="0" t="0" r="0" b="0"/>
            </a:stretch>
          </a:blipFill>
        </p:spPr>
      </p:sp>
      <p:sp>
        <p:nvSpPr>
          <p:cNvPr name="Freeform 7" id="7"/>
          <p:cNvSpPr/>
          <p:nvPr/>
        </p:nvSpPr>
        <p:spPr>
          <a:xfrm flipH="false" flipV="false" rot="0">
            <a:off x="-1015280" y="-649081"/>
            <a:ext cx="6404960" cy="4643596"/>
          </a:xfrm>
          <a:custGeom>
            <a:avLst/>
            <a:gdLst/>
            <a:ahLst/>
            <a:cxnLst/>
            <a:rect r="r" b="b" t="t" l="l"/>
            <a:pathLst>
              <a:path h="4643596" w="6404960">
                <a:moveTo>
                  <a:pt x="0" y="0"/>
                </a:moveTo>
                <a:lnTo>
                  <a:pt x="6404960" y="0"/>
                </a:lnTo>
                <a:lnTo>
                  <a:pt x="6404960" y="4643596"/>
                </a:lnTo>
                <a:lnTo>
                  <a:pt x="0" y="464359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3553188" y="35271"/>
            <a:ext cx="10757115" cy="2208675"/>
          </a:xfrm>
          <a:prstGeom prst="rect">
            <a:avLst/>
          </a:prstGeom>
        </p:spPr>
        <p:txBody>
          <a:bodyPr anchor="t" rtlCol="false" tIns="0" lIns="0" bIns="0" rIns="0">
            <a:spAutoFit/>
          </a:bodyPr>
          <a:lstStyle/>
          <a:p>
            <a:pPr algn="ctr">
              <a:lnSpc>
                <a:spcPts val="8462"/>
              </a:lnSpc>
            </a:pPr>
            <a:r>
              <a:rPr lang="en-US" sz="6044">
                <a:solidFill>
                  <a:srgbClr val="000000"/>
                </a:solidFill>
                <a:latin typeface="Chunk Five"/>
                <a:ea typeface="Chunk Five"/>
                <a:cs typeface="Chunk Five"/>
                <a:sym typeface="Chunk Five"/>
              </a:rPr>
              <a:t>Difficulties of </a:t>
            </a:r>
          </a:p>
          <a:p>
            <a:pPr algn="ctr">
              <a:lnSpc>
                <a:spcPts val="8462"/>
              </a:lnSpc>
            </a:pPr>
            <a:r>
              <a:rPr lang="en-US" sz="6044">
                <a:solidFill>
                  <a:srgbClr val="000000"/>
                </a:solidFill>
                <a:latin typeface="Chunk Five"/>
                <a:ea typeface="Chunk Five"/>
                <a:cs typeface="Chunk Five"/>
                <a:sym typeface="Chunk Five"/>
              </a:rPr>
              <a:t>Neuronormative Domination</a:t>
            </a:r>
          </a:p>
        </p:txBody>
      </p:sp>
      <p:sp>
        <p:nvSpPr>
          <p:cNvPr name="TextBox 9" id="9"/>
          <p:cNvSpPr txBox="true"/>
          <p:nvPr/>
        </p:nvSpPr>
        <p:spPr>
          <a:xfrm rot="0">
            <a:off x="10745648" y="2828021"/>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Cyclones of </a:t>
            </a:r>
          </a:p>
          <a:p>
            <a:pPr algn="ctr">
              <a:lnSpc>
                <a:spcPts val="4480"/>
              </a:lnSpc>
            </a:pPr>
            <a:r>
              <a:rPr lang="en-US" sz="3200">
                <a:solidFill>
                  <a:srgbClr val="000000"/>
                </a:solidFill>
                <a:latin typeface="Atkinson Hyperlegible"/>
                <a:ea typeface="Atkinson Hyperlegible"/>
                <a:cs typeface="Atkinson Hyperlegible"/>
                <a:sym typeface="Atkinson Hyperlegible"/>
              </a:rPr>
              <a:t>Unmet Needs</a:t>
            </a:r>
          </a:p>
          <a:p>
            <a:pPr algn="ctr">
              <a:lnSpc>
                <a:spcPts val="4480"/>
              </a:lnSpc>
            </a:pPr>
            <a:r>
              <a:rPr lang="en-US" sz="3200">
                <a:solidFill>
                  <a:srgbClr val="000000"/>
                </a:solidFill>
                <a:latin typeface="Atkinson Hyperlegible"/>
                <a:ea typeface="Atkinson Hyperlegible"/>
                <a:cs typeface="Atkinson Hyperlegible"/>
                <a:sym typeface="Atkinson Hyperlegible"/>
              </a:rPr>
              <a:t>(5)</a:t>
            </a:r>
          </a:p>
        </p:txBody>
      </p:sp>
      <p:sp>
        <p:nvSpPr>
          <p:cNvPr name="TextBox 10" id="10"/>
          <p:cNvSpPr txBox="true"/>
          <p:nvPr/>
        </p:nvSpPr>
        <p:spPr>
          <a:xfrm rot="0">
            <a:off x="1028700" y="4432665"/>
            <a:ext cx="4125113"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Shark Infested Waters (13)</a:t>
            </a:r>
          </a:p>
        </p:txBody>
      </p:sp>
      <p:sp>
        <p:nvSpPr>
          <p:cNvPr name="TextBox 11" id="11"/>
          <p:cNvSpPr txBox="true"/>
          <p:nvPr/>
        </p:nvSpPr>
        <p:spPr>
          <a:xfrm rot="0">
            <a:off x="7437185" y="5645826"/>
            <a:ext cx="4125113"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Burnout Whirlpools</a:t>
            </a:r>
          </a:p>
          <a:p>
            <a:pPr algn="ctr">
              <a:lnSpc>
                <a:spcPts val="4480"/>
              </a:lnSpc>
            </a:pPr>
            <a:r>
              <a:rPr lang="en-US" sz="3200">
                <a:solidFill>
                  <a:srgbClr val="000000"/>
                </a:solidFill>
                <a:latin typeface="Atkinson Hyperlegible"/>
                <a:ea typeface="Atkinson Hyperlegible"/>
                <a:cs typeface="Atkinson Hyperlegible"/>
                <a:sym typeface="Atkinson Hyperlegible"/>
              </a:rPr>
              <a:t>(15)</a:t>
            </a:r>
          </a:p>
        </p:txBody>
      </p:sp>
      <p:grpSp>
        <p:nvGrpSpPr>
          <p:cNvPr name="Group 12" id="12"/>
          <p:cNvGrpSpPr/>
          <p:nvPr/>
        </p:nvGrpSpPr>
        <p:grpSpPr>
          <a:xfrm rot="0">
            <a:off x="13510749" y="7693756"/>
            <a:ext cx="4777251" cy="2593244"/>
            <a:chOff x="0" y="0"/>
            <a:chExt cx="6369668" cy="3457658"/>
          </a:xfrm>
        </p:grpSpPr>
        <p:sp>
          <p:nvSpPr>
            <p:cNvPr name="Freeform 13" id="13"/>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12"/>
              <a:stretch>
                <a:fillRect l="0" t="0" r="0" b="0"/>
              </a:stretch>
            </a:blipFill>
          </p:spPr>
        </p:sp>
        <p:sp>
          <p:nvSpPr>
            <p:cNvPr name="Freeform 14" id="14"/>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13"/>
              <a:stretch>
                <a:fillRect l="0" t="0" r="0" b="0"/>
              </a:stretch>
            </a:blipFill>
          </p:spPr>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sp>
        <p:nvSpPr>
          <p:cNvPr name="Freeform 2" id="2"/>
          <p:cNvSpPr/>
          <p:nvPr/>
        </p:nvSpPr>
        <p:spPr>
          <a:xfrm flipH="false" flipV="false" rot="0">
            <a:off x="15526468" y="4730209"/>
            <a:ext cx="2565862" cy="2559447"/>
          </a:xfrm>
          <a:custGeom>
            <a:avLst/>
            <a:gdLst/>
            <a:ahLst/>
            <a:cxnLst/>
            <a:rect r="r" b="b" t="t" l="l"/>
            <a:pathLst>
              <a:path h="2559447" w="2565862">
                <a:moveTo>
                  <a:pt x="0" y="0"/>
                </a:moveTo>
                <a:lnTo>
                  <a:pt x="2565862" y="0"/>
                </a:lnTo>
                <a:lnTo>
                  <a:pt x="2565862" y="2559447"/>
                </a:lnTo>
                <a:lnTo>
                  <a:pt x="0" y="255944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9515565" y="8220249"/>
            <a:ext cx="2572368" cy="1665608"/>
          </a:xfrm>
          <a:custGeom>
            <a:avLst/>
            <a:gdLst/>
            <a:ahLst/>
            <a:cxnLst/>
            <a:rect r="r" b="b" t="t" l="l"/>
            <a:pathLst>
              <a:path h="1665608" w="2572368">
                <a:moveTo>
                  <a:pt x="0" y="0"/>
                </a:moveTo>
                <a:lnTo>
                  <a:pt x="2572367" y="0"/>
                </a:lnTo>
                <a:lnTo>
                  <a:pt x="2572367" y="1665608"/>
                </a:lnTo>
                <a:lnTo>
                  <a:pt x="0" y="16656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06935" y="1830192"/>
            <a:ext cx="4506286" cy="2675607"/>
          </a:xfrm>
          <a:custGeom>
            <a:avLst/>
            <a:gdLst/>
            <a:ahLst/>
            <a:cxnLst/>
            <a:rect r="r" b="b" t="t" l="l"/>
            <a:pathLst>
              <a:path h="2675607" w="4506286">
                <a:moveTo>
                  <a:pt x="0" y="0"/>
                </a:moveTo>
                <a:lnTo>
                  <a:pt x="4506286" y="0"/>
                </a:lnTo>
                <a:lnTo>
                  <a:pt x="4506286" y="2675607"/>
                </a:lnTo>
                <a:lnTo>
                  <a:pt x="0" y="26756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606935" y="5210649"/>
            <a:ext cx="4226978" cy="1598566"/>
          </a:xfrm>
          <a:custGeom>
            <a:avLst/>
            <a:gdLst/>
            <a:ahLst/>
            <a:cxnLst/>
            <a:rect r="r" b="b" t="t" l="l"/>
            <a:pathLst>
              <a:path h="1598566" w="4226978">
                <a:moveTo>
                  <a:pt x="0" y="0"/>
                </a:moveTo>
                <a:lnTo>
                  <a:pt x="4226979" y="0"/>
                </a:lnTo>
                <a:lnTo>
                  <a:pt x="4226979" y="1598567"/>
                </a:lnTo>
                <a:lnTo>
                  <a:pt x="0" y="159856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8068180" y="2314143"/>
            <a:ext cx="5203973" cy="3772880"/>
          </a:xfrm>
          <a:custGeom>
            <a:avLst/>
            <a:gdLst/>
            <a:ahLst/>
            <a:cxnLst/>
            <a:rect r="r" b="b" t="t" l="l"/>
            <a:pathLst>
              <a:path h="3772880" w="5203973">
                <a:moveTo>
                  <a:pt x="0" y="0"/>
                </a:moveTo>
                <a:lnTo>
                  <a:pt x="5203973" y="0"/>
                </a:lnTo>
                <a:lnTo>
                  <a:pt x="5203973" y="3772880"/>
                </a:lnTo>
                <a:lnTo>
                  <a:pt x="0" y="377288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6864382" y="6889346"/>
            <a:ext cx="5907100" cy="2996511"/>
          </a:xfrm>
          <a:custGeom>
            <a:avLst/>
            <a:gdLst/>
            <a:ahLst/>
            <a:cxnLst/>
            <a:rect r="r" b="b" t="t" l="l"/>
            <a:pathLst>
              <a:path h="2996511" w="5907100">
                <a:moveTo>
                  <a:pt x="0" y="0"/>
                </a:moveTo>
                <a:lnTo>
                  <a:pt x="5907100" y="0"/>
                </a:lnTo>
                <a:lnTo>
                  <a:pt x="5907100" y="2996511"/>
                </a:lnTo>
                <a:lnTo>
                  <a:pt x="0" y="2996511"/>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8" id="8"/>
          <p:cNvSpPr/>
          <p:nvPr/>
        </p:nvSpPr>
        <p:spPr>
          <a:xfrm flipH="false" flipV="false" rot="0">
            <a:off x="6864382" y="9051651"/>
            <a:ext cx="3937366" cy="1235349"/>
          </a:xfrm>
          <a:custGeom>
            <a:avLst/>
            <a:gdLst/>
            <a:ahLst/>
            <a:cxnLst/>
            <a:rect r="r" b="b" t="t" l="l"/>
            <a:pathLst>
              <a:path h="1235349" w="3937366">
                <a:moveTo>
                  <a:pt x="0" y="0"/>
                </a:moveTo>
                <a:lnTo>
                  <a:pt x="3937367" y="0"/>
                </a:lnTo>
                <a:lnTo>
                  <a:pt x="3937367" y="1235349"/>
                </a:lnTo>
                <a:lnTo>
                  <a:pt x="0" y="123534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9" id="9"/>
          <p:cNvSpPr/>
          <p:nvPr/>
        </p:nvSpPr>
        <p:spPr>
          <a:xfrm flipH="false" flipV="false" rot="0">
            <a:off x="13442485" y="8026033"/>
            <a:ext cx="3366914" cy="2171660"/>
          </a:xfrm>
          <a:custGeom>
            <a:avLst/>
            <a:gdLst/>
            <a:ahLst/>
            <a:cxnLst/>
            <a:rect r="r" b="b" t="t" l="l"/>
            <a:pathLst>
              <a:path h="2171660" w="3366914">
                <a:moveTo>
                  <a:pt x="0" y="0"/>
                </a:moveTo>
                <a:lnTo>
                  <a:pt x="3366914" y="0"/>
                </a:lnTo>
                <a:lnTo>
                  <a:pt x="3366914" y="2171660"/>
                </a:lnTo>
                <a:lnTo>
                  <a:pt x="0" y="2171660"/>
                </a:lnTo>
                <a:lnTo>
                  <a:pt x="0" y="0"/>
                </a:lnTo>
                <a:close/>
              </a:path>
            </a:pathLst>
          </a:custGeom>
          <a:blipFill>
            <a:blip r:embed="rId17"/>
            <a:stretch>
              <a:fillRect l="0" t="0" r="0" b="0"/>
            </a:stretch>
          </a:blipFill>
        </p:spPr>
      </p:sp>
      <p:sp>
        <p:nvSpPr>
          <p:cNvPr name="TextBox 10" id="10"/>
          <p:cNvSpPr txBox="true"/>
          <p:nvPr/>
        </p:nvSpPr>
        <p:spPr>
          <a:xfrm rot="0">
            <a:off x="10801749" y="7124127"/>
            <a:ext cx="5685555" cy="2945247"/>
          </a:xfrm>
          <a:prstGeom prst="rect">
            <a:avLst/>
          </a:prstGeom>
        </p:spPr>
        <p:txBody>
          <a:bodyPr anchor="t" rtlCol="false" tIns="0" lIns="0" bIns="0" rIns="0">
            <a:spAutoFit/>
          </a:bodyPr>
          <a:lstStyle/>
          <a:p>
            <a:pPr algn="ctr">
              <a:lnSpc>
                <a:spcPts val="4726"/>
              </a:lnSpc>
            </a:pPr>
            <a:r>
              <a:rPr lang="en-US" sz="3375">
                <a:solidFill>
                  <a:srgbClr val="000000"/>
                </a:solidFill>
                <a:latin typeface="Atkinson Hyperlegible"/>
                <a:ea typeface="Atkinson Hyperlegible"/>
                <a:cs typeface="Atkinson Hyperlegible"/>
                <a:sym typeface="Atkinson Hyperlegible"/>
              </a:rPr>
              <a:t>Tides of the</a:t>
            </a:r>
          </a:p>
          <a:p>
            <a:pPr algn="ctr">
              <a:lnSpc>
                <a:spcPts val="4726"/>
              </a:lnSpc>
            </a:pPr>
            <a:r>
              <a:rPr lang="en-US" sz="3375">
                <a:solidFill>
                  <a:srgbClr val="000000"/>
                </a:solidFill>
                <a:latin typeface="Atkinson Hyperlegible"/>
                <a:ea typeface="Atkinson Hyperlegible"/>
                <a:cs typeface="Atkinson Hyperlegible"/>
                <a:sym typeface="Atkinson Hyperlegible"/>
              </a:rPr>
              <a:t> Sensory Sea</a:t>
            </a:r>
          </a:p>
          <a:p>
            <a:pPr algn="ctr">
              <a:lnSpc>
                <a:spcPts val="4726"/>
              </a:lnSpc>
            </a:pPr>
            <a:r>
              <a:rPr lang="en-US" sz="3375">
                <a:solidFill>
                  <a:srgbClr val="000000"/>
                </a:solidFill>
                <a:latin typeface="Atkinson Hyperlegible"/>
                <a:ea typeface="Atkinson Hyperlegible"/>
                <a:cs typeface="Atkinson Hyperlegible"/>
                <a:sym typeface="Atkinson Hyperlegible"/>
              </a:rPr>
              <a:t>(19)</a:t>
            </a:r>
          </a:p>
          <a:p>
            <a:pPr algn="ctr">
              <a:lnSpc>
                <a:spcPts val="4726"/>
              </a:lnSpc>
            </a:pPr>
          </a:p>
          <a:p>
            <a:pPr algn="ctr">
              <a:lnSpc>
                <a:spcPts val="4726"/>
              </a:lnSpc>
            </a:pPr>
          </a:p>
        </p:txBody>
      </p:sp>
      <p:sp>
        <p:nvSpPr>
          <p:cNvPr name="Freeform 11" id="11"/>
          <p:cNvSpPr/>
          <p:nvPr/>
        </p:nvSpPr>
        <p:spPr>
          <a:xfrm flipH="false" flipV="false" rot="0">
            <a:off x="15933959" y="8687868"/>
            <a:ext cx="2340814" cy="1509825"/>
          </a:xfrm>
          <a:custGeom>
            <a:avLst/>
            <a:gdLst/>
            <a:ahLst/>
            <a:cxnLst/>
            <a:rect r="r" b="b" t="t" l="l"/>
            <a:pathLst>
              <a:path h="1509825" w="2340814">
                <a:moveTo>
                  <a:pt x="0" y="0"/>
                </a:moveTo>
                <a:lnTo>
                  <a:pt x="2340814" y="0"/>
                </a:lnTo>
                <a:lnTo>
                  <a:pt x="2340814" y="1509825"/>
                </a:lnTo>
                <a:lnTo>
                  <a:pt x="0" y="1509825"/>
                </a:lnTo>
                <a:lnTo>
                  <a:pt x="0" y="0"/>
                </a:lnTo>
                <a:close/>
              </a:path>
            </a:pathLst>
          </a:custGeom>
          <a:blipFill>
            <a:blip r:embed="rId17"/>
            <a:stretch>
              <a:fillRect l="0" t="0" r="0" b="0"/>
            </a:stretch>
          </a:blipFill>
        </p:spPr>
      </p:sp>
      <p:sp>
        <p:nvSpPr>
          <p:cNvPr name="Freeform 12" id="12"/>
          <p:cNvSpPr/>
          <p:nvPr/>
        </p:nvSpPr>
        <p:spPr>
          <a:xfrm flipH="true" flipV="false" rot="0">
            <a:off x="6144560" y="7586412"/>
            <a:ext cx="1526809" cy="2523651"/>
          </a:xfrm>
          <a:custGeom>
            <a:avLst/>
            <a:gdLst/>
            <a:ahLst/>
            <a:cxnLst/>
            <a:rect r="r" b="b" t="t" l="l"/>
            <a:pathLst>
              <a:path h="2523651" w="1526809">
                <a:moveTo>
                  <a:pt x="1526809" y="0"/>
                </a:moveTo>
                <a:lnTo>
                  <a:pt x="0" y="0"/>
                </a:lnTo>
                <a:lnTo>
                  <a:pt x="0" y="2523650"/>
                </a:lnTo>
                <a:lnTo>
                  <a:pt x="1526809" y="2523650"/>
                </a:lnTo>
                <a:lnTo>
                  <a:pt x="1526809"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3" id="13"/>
          <p:cNvSpPr txBox="true"/>
          <p:nvPr/>
        </p:nvSpPr>
        <p:spPr>
          <a:xfrm rot="0">
            <a:off x="12087932" y="5086350"/>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Burnout </a:t>
            </a:r>
          </a:p>
          <a:p>
            <a:pPr algn="ctr">
              <a:lnSpc>
                <a:spcPts val="4480"/>
              </a:lnSpc>
            </a:pPr>
            <a:r>
              <a:rPr lang="en-US" sz="3200">
                <a:solidFill>
                  <a:srgbClr val="000000"/>
                </a:solidFill>
                <a:latin typeface="Atkinson Hyperlegible"/>
                <a:ea typeface="Atkinson Hyperlegible"/>
                <a:cs typeface="Atkinson Hyperlegible"/>
                <a:sym typeface="Atkinson Hyperlegible"/>
              </a:rPr>
              <a:t>Whirlpools</a:t>
            </a:r>
          </a:p>
          <a:p>
            <a:pPr algn="ctr">
              <a:lnSpc>
                <a:spcPts val="4480"/>
              </a:lnSpc>
            </a:pPr>
            <a:r>
              <a:rPr lang="en-US" sz="3200">
                <a:solidFill>
                  <a:srgbClr val="000000"/>
                </a:solidFill>
                <a:latin typeface="Atkinson Hyperlegible"/>
                <a:ea typeface="Atkinson Hyperlegible"/>
                <a:cs typeface="Atkinson Hyperlegible"/>
                <a:sym typeface="Atkinson Hyperlegible"/>
              </a:rPr>
              <a:t>(15)</a:t>
            </a:r>
          </a:p>
        </p:txBody>
      </p:sp>
      <p:sp>
        <p:nvSpPr>
          <p:cNvPr name="TextBox 14" id="14"/>
          <p:cNvSpPr txBox="true"/>
          <p:nvPr/>
        </p:nvSpPr>
        <p:spPr>
          <a:xfrm rot="0">
            <a:off x="2515732" y="8630718"/>
            <a:ext cx="4125113"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Meerkat Mounds</a:t>
            </a:r>
          </a:p>
          <a:p>
            <a:pPr algn="ctr">
              <a:lnSpc>
                <a:spcPts val="4480"/>
              </a:lnSpc>
            </a:pPr>
            <a:r>
              <a:rPr lang="en-US" sz="3200">
                <a:solidFill>
                  <a:srgbClr val="000000"/>
                </a:solidFill>
                <a:latin typeface="Atkinson Hyperlegible"/>
                <a:ea typeface="Atkinson Hyperlegible"/>
                <a:cs typeface="Atkinson Hyperlegible"/>
                <a:sym typeface="Atkinson Hyperlegible"/>
              </a:rPr>
              <a:t>(11)</a:t>
            </a:r>
          </a:p>
        </p:txBody>
      </p:sp>
      <p:sp>
        <p:nvSpPr>
          <p:cNvPr name="TextBox 15" id="15"/>
          <p:cNvSpPr txBox="true"/>
          <p:nvPr/>
        </p:nvSpPr>
        <p:spPr>
          <a:xfrm rot="0">
            <a:off x="3943067" y="2024855"/>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Mountains of ruminating thoughts</a:t>
            </a:r>
          </a:p>
          <a:p>
            <a:pPr algn="ctr">
              <a:lnSpc>
                <a:spcPts val="4480"/>
              </a:lnSpc>
            </a:pPr>
            <a:r>
              <a:rPr lang="en-US" sz="3200">
                <a:solidFill>
                  <a:srgbClr val="000000"/>
                </a:solidFill>
                <a:latin typeface="Atkinson Hyperlegible"/>
                <a:ea typeface="Atkinson Hyperlegible"/>
                <a:cs typeface="Atkinson Hyperlegible"/>
                <a:sym typeface="Atkinson Hyperlegible"/>
              </a:rPr>
              <a:t>(4)</a:t>
            </a:r>
          </a:p>
        </p:txBody>
      </p:sp>
      <p:sp>
        <p:nvSpPr>
          <p:cNvPr name="TextBox 16" id="16"/>
          <p:cNvSpPr txBox="true"/>
          <p:nvPr/>
        </p:nvSpPr>
        <p:spPr>
          <a:xfrm rot="0">
            <a:off x="2377380" y="-3690"/>
            <a:ext cx="13533239" cy="1395733"/>
          </a:xfrm>
          <a:prstGeom prst="rect">
            <a:avLst/>
          </a:prstGeom>
        </p:spPr>
        <p:txBody>
          <a:bodyPr anchor="t" rtlCol="false" tIns="0" lIns="0" bIns="0" rIns="0">
            <a:spAutoFit/>
          </a:bodyPr>
          <a:lstStyle/>
          <a:p>
            <a:pPr algn="ctr">
              <a:lnSpc>
                <a:spcPts val="10219"/>
              </a:lnSpc>
            </a:pPr>
            <a:r>
              <a:rPr lang="en-US" sz="7299">
                <a:solidFill>
                  <a:srgbClr val="000000"/>
                </a:solidFill>
                <a:latin typeface="Chunk Five"/>
                <a:ea typeface="Chunk Five"/>
                <a:cs typeface="Chunk Five"/>
                <a:sym typeface="Chunk Five"/>
              </a:rPr>
              <a:t>Monotropism: Stuck States</a:t>
            </a:r>
          </a:p>
        </p:txBody>
      </p:sp>
      <p:sp>
        <p:nvSpPr>
          <p:cNvPr name="TextBox 17" id="17"/>
          <p:cNvSpPr txBox="true"/>
          <p:nvPr/>
        </p:nvSpPr>
        <p:spPr>
          <a:xfrm rot="0">
            <a:off x="606935" y="7007927"/>
            <a:ext cx="4125113"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Lake of Limerence</a:t>
            </a:r>
          </a:p>
          <a:p>
            <a:pPr algn="ctr">
              <a:lnSpc>
                <a:spcPts val="4480"/>
              </a:lnSpc>
            </a:pPr>
            <a:r>
              <a:rPr lang="en-US" sz="3200">
                <a:solidFill>
                  <a:srgbClr val="000000"/>
                </a:solidFill>
                <a:latin typeface="Atkinson Hyperlegible"/>
                <a:ea typeface="Atkinson Hyperlegible"/>
                <a:cs typeface="Atkinson Hyperlegible"/>
                <a:sym typeface="Atkinson Hyperlegible"/>
              </a:rPr>
              <a:t>(18)</a:t>
            </a:r>
          </a:p>
        </p:txBody>
      </p:sp>
      <p:sp>
        <p:nvSpPr>
          <p:cNvPr name="TextBox 18" id="18"/>
          <p:cNvSpPr txBox="true"/>
          <p:nvPr/>
        </p:nvSpPr>
        <p:spPr>
          <a:xfrm rot="0">
            <a:off x="5608813" y="5924617"/>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Panic Hills of Low-Object Permanence</a:t>
            </a:r>
          </a:p>
          <a:p>
            <a:pPr algn="ctr">
              <a:lnSpc>
                <a:spcPts val="4480"/>
              </a:lnSpc>
            </a:pPr>
            <a:r>
              <a:rPr lang="en-US" sz="3200">
                <a:solidFill>
                  <a:srgbClr val="000000"/>
                </a:solidFill>
                <a:latin typeface="Atkinson Hyperlegible"/>
                <a:ea typeface="Atkinson Hyperlegible"/>
                <a:cs typeface="Atkinson Hyperlegible"/>
                <a:sym typeface="Atkinson Hyperlegible"/>
              </a:rPr>
              <a:t>(16)</a:t>
            </a:r>
          </a:p>
        </p:txBody>
      </p:sp>
      <p:sp>
        <p:nvSpPr>
          <p:cNvPr name="TextBox 19" id="19"/>
          <p:cNvSpPr txBox="true"/>
          <p:nvPr/>
        </p:nvSpPr>
        <p:spPr>
          <a:xfrm rot="0">
            <a:off x="13272153" y="2256993"/>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Sudden Storms of Unexpected Events</a:t>
            </a:r>
          </a:p>
          <a:p>
            <a:pPr algn="ctr">
              <a:lnSpc>
                <a:spcPts val="4480"/>
              </a:lnSpc>
            </a:pPr>
            <a:r>
              <a:rPr lang="en-US" sz="3200">
                <a:solidFill>
                  <a:srgbClr val="000000"/>
                </a:solidFill>
                <a:latin typeface="Atkinson Hyperlegible"/>
                <a:ea typeface="Atkinson Hyperlegible"/>
                <a:cs typeface="Atkinson Hyperlegible"/>
                <a:sym typeface="Atkinson Hyperlegible"/>
              </a:rPr>
              <a:t>(20)</a:t>
            </a:r>
          </a:p>
        </p:txBody>
      </p:sp>
      <p:grpSp>
        <p:nvGrpSpPr>
          <p:cNvPr name="Group 20" id="20"/>
          <p:cNvGrpSpPr/>
          <p:nvPr/>
        </p:nvGrpSpPr>
        <p:grpSpPr>
          <a:xfrm rot="0">
            <a:off x="13510749" y="7693756"/>
            <a:ext cx="4777251" cy="2593244"/>
            <a:chOff x="0" y="0"/>
            <a:chExt cx="6369668" cy="3457658"/>
          </a:xfrm>
        </p:grpSpPr>
        <p:sp>
          <p:nvSpPr>
            <p:cNvPr name="Freeform 21" id="21"/>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20"/>
              <a:stretch>
                <a:fillRect l="0" t="0" r="0" b="0"/>
              </a:stretch>
            </a:blipFill>
          </p:spPr>
        </p:sp>
        <p:sp>
          <p:nvSpPr>
            <p:cNvPr name="Freeform 22" id="22"/>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21"/>
              <a:stretch>
                <a:fillRect l="0" t="0" r="0" b="0"/>
              </a:stretch>
            </a:blipFill>
          </p:spPr>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sp>
        <p:nvSpPr>
          <p:cNvPr name="Freeform 2" id="2"/>
          <p:cNvSpPr/>
          <p:nvPr/>
        </p:nvSpPr>
        <p:spPr>
          <a:xfrm flipH="false" flipV="false" rot="0">
            <a:off x="-391615" y="6125177"/>
            <a:ext cx="7584187" cy="4161823"/>
          </a:xfrm>
          <a:custGeom>
            <a:avLst/>
            <a:gdLst/>
            <a:ahLst/>
            <a:cxnLst/>
            <a:rect r="r" b="b" t="t" l="l"/>
            <a:pathLst>
              <a:path h="4161823" w="7584187">
                <a:moveTo>
                  <a:pt x="0" y="0"/>
                </a:moveTo>
                <a:lnTo>
                  <a:pt x="7584188" y="0"/>
                </a:lnTo>
                <a:lnTo>
                  <a:pt x="7584188" y="4161823"/>
                </a:lnTo>
                <a:lnTo>
                  <a:pt x="0" y="416182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407250" y="4295722"/>
            <a:ext cx="3970782" cy="4114800"/>
          </a:xfrm>
          <a:custGeom>
            <a:avLst/>
            <a:gdLst/>
            <a:ahLst/>
            <a:cxnLst/>
            <a:rect r="r" b="b" t="t" l="l"/>
            <a:pathLst>
              <a:path h="4114800" w="3970782">
                <a:moveTo>
                  <a:pt x="0" y="0"/>
                </a:moveTo>
                <a:lnTo>
                  <a:pt x="3970782" y="0"/>
                </a:lnTo>
                <a:lnTo>
                  <a:pt x="397078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4378032" y="3774387"/>
            <a:ext cx="10601800" cy="6823704"/>
          </a:xfrm>
          <a:custGeom>
            <a:avLst/>
            <a:gdLst/>
            <a:ahLst/>
            <a:cxnLst/>
            <a:rect r="r" b="b" t="t" l="l"/>
            <a:pathLst>
              <a:path h="6823704" w="10601800">
                <a:moveTo>
                  <a:pt x="0" y="0"/>
                </a:moveTo>
                <a:lnTo>
                  <a:pt x="10601801" y="0"/>
                </a:lnTo>
                <a:lnTo>
                  <a:pt x="10601801" y="6823704"/>
                </a:lnTo>
                <a:lnTo>
                  <a:pt x="0" y="682370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5" id="5"/>
          <p:cNvSpPr/>
          <p:nvPr/>
        </p:nvSpPr>
        <p:spPr>
          <a:xfrm flipH="false" flipV="false" rot="0">
            <a:off x="2620623" y="8899128"/>
            <a:ext cx="1525134" cy="1387872"/>
          </a:xfrm>
          <a:custGeom>
            <a:avLst/>
            <a:gdLst/>
            <a:ahLst/>
            <a:cxnLst/>
            <a:rect r="r" b="b" t="t" l="l"/>
            <a:pathLst>
              <a:path h="1387872" w="1525134">
                <a:moveTo>
                  <a:pt x="0" y="0"/>
                </a:moveTo>
                <a:lnTo>
                  <a:pt x="1525134" y="0"/>
                </a:lnTo>
                <a:lnTo>
                  <a:pt x="1525134" y="1387872"/>
                </a:lnTo>
                <a:lnTo>
                  <a:pt x="0" y="1387872"/>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3510749" y="0"/>
            <a:ext cx="4777251" cy="3373934"/>
          </a:xfrm>
          <a:custGeom>
            <a:avLst/>
            <a:gdLst/>
            <a:ahLst/>
            <a:cxnLst/>
            <a:rect r="r" b="b" t="t" l="l"/>
            <a:pathLst>
              <a:path h="3373934" w="4777251">
                <a:moveTo>
                  <a:pt x="0" y="0"/>
                </a:moveTo>
                <a:lnTo>
                  <a:pt x="4777251" y="0"/>
                </a:lnTo>
                <a:lnTo>
                  <a:pt x="4777251" y="3373934"/>
                </a:lnTo>
                <a:lnTo>
                  <a:pt x="0" y="3373934"/>
                </a:lnTo>
                <a:lnTo>
                  <a:pt x="0" y="0"/>
                </a:lnTo>
                <a:close/>
              </a:path>
            </a:pathLst>
          </a:custGeom>
          <a:blipFill>
            <a:blip r:embed="rId11"/>
            <a:stretch>
              <a:fillRect l="0" t="0" r="0" b="0"/>
            </a:stretch>
          </a:blipFill>
        </p:spPr>
      </p:sp>
      <p:sp>
        <p:nvSpPr>
          <p:cNvPr name="Freeform 7" id="7"/>
          <p:cNvSpPr/>
          <p:nvPr/>
        </p:nvSpPr>
        <p:spPr>
          <a:xfrm flipH="false" flipV="false" rot="0">
            <a:off x="808561" y="8899128"/>
            <a:ext cx="1155902" cy="1051871"/>
          </a:xfrm>
          <a:custGeom>
            <a:avLst/>
            <a:gdLst/>
            <a:ahLst/>
            <a:cxnLst/>
            <a:rect r="r" b="b" t="t" l="l"/>
            <a:pathLst>
              <a:path h="1051871" w="1155902">
                <a:moveTo>
                  <a:pt x="0" y="0"/>
                </a:moveTo>
                <a:lnTo>
                  <a:pt x="1155901" y="0"/>
                </a:lnTo>
                <a:lnTo>
                  <a:pt x="1155901" y="1051871"/>
                </a:lnTo>
                <a:lnTo>
                  <a:pt x="0" y="105187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7134472" y="6594947"/>
            <a:ext cx="2437400" cy="2306390"/>
          </a:xfrm>
          <a:custGeom>
            <a:avLst/>
            <a:gdLst/>
            <a:ahLst/>
            <a:cxnLst/>
            <a:rect r="r" b="b" t="t" l="l"/>
            <a:pathLst>
              <a:path h="2306390" w="2437400">
                <a:moveTo>
                  <a:pt x="0" y="0"/>
                </a:moveTo>
                <a:lnTo>
                  <a:pt x="2437401" y="0"/>
                </a:lnTo>
                <a:lnTo>
                  <a:pt x="2437401" y="2306390"/>
                </a:lnTo>
                <a:lnTo>
                  <a:pt x="0" y="230639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true" flipV="false" rot="0">
            <a:off x="4434795" y="2976880"/>
            <a:ext cx="5019440" cy="2773241"/>
          </a:xfrm>
          <a:custGeom>
            <a:avLst/>
            <a:gdLst/>
            <a:ahLst/>
            <a:cxnLst/>
            <a:rect r="r" b="b" t="t" l="l"/>
            <a:pathLst>
              <a:path h="2773241" w="5019440">
                <a:moveTo>
                  <a:pt x="5019440" y="0"/>
                </a:moveTo>
                <a:lnTo>
                  <a:pt x="0" y="0"/>
                </a:lnTo>
                <a:lnTo>
                  <a:pt x="0" y="2773241"/>
                </a:lnTo>
                <a:lnTo>
                  <a:pt x="5019440" y="2773241"/>
                </a:lnTo>
                <a:lnTo>
                  <a:pt x="501944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226910" y="-54610"/>
            <a:ext cx="4151122" cy="4114800"/>
          </a:xfrm>
          <a:custGeom>
            <a:avLst/>
            <a:gdLst/>
            <a:ahLst/>
            <a:cxnLst/>
            <a:rect r="r" b="b" t="t" l="l"/>
            <a:pathLst>
              <a:path h="4114800" w="4151122">
                <a:moveTo>
                  <a:pt x="0" y="0"/>
                </a:moveTo>
                <a:lnTo>
                  <a:pt x="4151122" y="0"/>
                </a:lnTo>
                <a:lnTo>
                  <a:pt x="4151122"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2682106" y="69398"/>
            <a:ext cx="12523291" cy="1461577"/>
          </a:xfrm>
          <a:prstGeom prst="rect">
            <a:avLst/>
          </a:prstGeom>
        </p:spPr>
        <p:txBody>
          <a:bodyPr anchor="t" rtlCol="false" tIns="0" lIns="0" bIns="0" rIns="0">
            <a:spAutoFit/>
          </a:bodyPr>
          <a:lstStyle/>
          <a:p>
            <a:pPr algn="ctr">
              <a:lnSpc>
                <a:spcPts val="10790"/>
              </a:lnSpc>
            </a:pPr>
            <a:r>
              <a:rPr lang="en-US" sz="7707">
                <a:solidFill>
                  <a:srgbClr val="000000"/>
                </a:solidFill>
                <a:latin typeface="Chunk Five"/>
                <a:ea typeface="Chunk Five"/>
                <a:cs typeface="Chunk Five"/>
                <a:sym typeface="Chunk Five"/>
              </a:rPr>
              <a:t>Monotropism: Flow States</a:t>
            </a:r>
          </a:p>
        </p:txBody>
      </p:sp>
      <p:sp>
        <p:nvSpPr>
          <p:cNvPr name="TextBox 12" id="12"/>
          <p:cNvSpPr txBox="true"/>
          <p:nvPr/>
        </p:nvSpPr>
        <p:spPr>
          <a:xfrm rot="0">
            <a:off x="0" y="4609661"/>
            <a:ext cx="3412776" cy="222377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Rabbit Holes of Research</a:t>
            </a:r>
          </a:p>
          <a:p>
            <a:pPr algn="ctr">
              <a:lnSpc>
                <a:spcPts val="4480"/>
              </a:lnSpc>
            </a:pPr>
            <a:r>
              <a:rPr lang="en-US" sz="3200">
                <a:solidFill>
                  <a:srgbClr val="000000"/>
                </a:solidFill>
                <a:latin typeface="Atkinson Hyperlegible"/>
                <a:ea typeface="Atkinson Hyperlegible"/>
                <a:cs typeface="Atkinson Hyperlegible"/>
                <a:sym typeface="Atkinson Hyperlegible"/>
              </a:rPr>
              <a:t>(6)</a:t>
            </a:r>
          </a:p>
          <a:p>
            <a:pPr algn="ctr">
              <a:lnSpc>
                <a:spcPts val="4480"/>
              </a:lnSpc>
            </a:pPr>
          </a:p>
        </p:txBody>
      </p:sp>
      <p:sp>
        <p:nvSpPr>
          <p:cNvPr name="TextBox 13" id="13"/>
          <p:cNvSpPr txBox="true"/>
          <p:nvPr/>
        </p:nvSpPr>
        <p:spPr>
          <a:xfrm rot="0">
            <a:off x="14162887" y="3717237"/>
            <a:ext cx="4125113"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Attention Tunnels</a:t>
            </a:r>
          </a:p>
          <a:p>
            <a:pPr algn="ctr">
              <a:lnSpc>
                <a:spcPts val="4480"/>
              </a:lnSpc>
            </a:pPr>
            <a:r>
              <a:rPr lang="en-US" sz="3200">
                <a:solidFill>
                  <a:srgbClr val="000000"/>
                </a:solidFill>
                <a:latin typeface="Atkinson Hyperlegible"/>
                <a:ea typeface="Atkinson Hyperlegible"/>
                <a:cs typeface="Atkinson Hyperlegible"/>
                <a:sym typeface="Atkinson Hyperlegible"/>
              </a:rPr>
              <a:t>(1)</a:t>
            </a:r>
          </a:p>
        </p:txBody>
      </p:sp>
      <p:sp>
        <p:nvSpPr>
          <p:cNvPr name="TextBox 14" id="14"/>
          <p:cNvSpPr txBox="true"/>
          <p:nvPr/>
        </p:nvSpPr>
        <p:spPr>
          <a:xfrm rot="0">
            <a:off x="11774262" y="4609661"/>
            <a:ext cx="4125113" cy="222377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River of monotropic flow states </a:t>
            </a:r>
          </a:p>
          <a:p>
            <a:pPr algn="ctr">
              <a:lnSpc>
                <a:spcPts val="4480"/>
              </a:lnSpc>
            </a:pPr>
            <a:r>
              <a:rPr lang="en-US" sz="3200">
                <a:solidFill>
                  <a:srgbClr val="000000"/>
                </a:solidFill>
                <a:latin typeface="Atkinson Hyperlegible"/>
                <a:ea typeface="Atkinson Hyperlegible"/>
                <a:cs typeface="Atkinson Hyperlegible"/>
                <a:sym typeface="Atkinson Hyperlegible"/>
              </a:rPr>
              <a:t>(9)</a:t>
            </a:r>
          </a:p>
          <a:p>
            <a:pPr algn="ctr">
              <a:lnSpc>
                <a:spcPts val="4480"/>
              </a:lnSpc>
            </a:pPr>
          </a:p>
        </p:txBody>
      </p:sp>
      <p:sp>
        <p:nvSpPr>
          <p:cNvPr name="TextBox 15" id="15"/>
          <p:cNvSpPr txBox="true"/>
          <p:nvPr/>
        </p:nvSpPr>
        <p:spPr>
          <a:xfrm rot="0">
            <a:off x="9889568" y="2744365"/>
            <a:ext cx="4125113" cy="222377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Tendril Theory (@EisforErin)</a:t>
            </a:r>
          </a:p>
          <a:p>
            <a:pPr algn="ctr">
              <a:lnSpc>
                <a:spcPts val="4480"/>
              </a:lnSpc>
            </a:pPr>
            <a:r>
              <a:rPr lang="en-US" sz="3200">
                <a:solidFill>
                  <a:srgbClr val="000000"/>
                </a:solidFill>
                <a:latin typeface="Atkinson Hyperlegible"/>
                <a:ea typeface="Atkinson Hyperlegible"/>
                <a:cs typeface="Atkinson Hyperlegible"/>
                <a:sym typeface="Atkinson Hyperlegible"/>
              </a:rPr>
              <a:t>(3)</a:t>
            </a:r>
          </a:p>
          <a:p>
            <a:pPr algn="ctr">
              <a:lnSpc>
                <a:spcPts val="4480"/>
              </a:lnSpc>
            </a:pPr>
          </a:p>
        </p:txBody>
      </p:sp>
      <p:sp>
        <p:nvSpPr>
          <p:cNvPr name="TextBox 16" id="16"/>
          <p:cNvSpPr txBox="true"/>
          <p:nvPr/>
        </p:nvSpPr>
        <p:spPr>
          <a:xfrm rot="0">
            <a:off x="14162887" y="5973958"/>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Riverbanks of Monotropic Time</a:t>
            </a:r>
          </a:p>
          <a:p>
            <a:pPr algn="ctr">
              <a:lnSpc>
                <a:spcPts val="4480"/>
              </a:lnSpc>
            </a:pPr>
            <a:r>
              <a:rPr lang="en-US" sz="3200">
                <a:solidFill>
                  <a:srgbClr val="000000"/>
                </a:solidFill>
                <a:latin typeface="Atkinson Hyperlegible"/>
                <a:ea typeface="Atkinson Hyperlegible"/>
                <a:cs typeface="Atkinson Hyperlegible"/>
                <a:sym typeface="Atkinson Hyperlegible"/>
              </a:rPr>
              <a:t>(12)</a:t>
            </a:r>
          </a:p>
        </p:txBody>
      </p:sp>
      <p:sp>
        <p:nvSpPr>
          <p:cNvPr name="TextBox 17" id="17"/>
          <p:cNvSpPr txBox="true"/>
          <p:nvPr/>
        </p:nvSpPr>
        <p:spPr>
          <a:xfrm rot="0">
            <a:off x="6266157" y="1849689"/>
            <a:ext cx="3412776" cy="1127191"/>
          </a:xfrm>
          <a:prstGeom prst="rect">
            <a:avLst/>
          </a:prstGeom>
        </p:spPr>
        <p:txBody>
          <a:bodyPr anchor="t" rtlCol="false" tIns="0" lIns="0" bIns="0" rIns="0">
            <a:spAutoFit/>
          </a:bodyPr>
          <a:lstStyle/>
          <a:p>
            <a:pPr algn="ctr">
              <a:lnSpc>
                <a:spcPts val="4546"/>
              </a:lnSpc>
            </a:pPr>
            <a:r>
              <a:rPr lang="en-US" sz="3247">
                <a:solidFill>
                  <a:srgbClr val="000000"/>
                </a:solidFill>
                <a:latin typeface="Atkinson Hyperlegible"/>
                <a:ea typeface="Atkinson Hyperlegible"/>
                <a:cs typeface="Atkinson Hyperlegible"/>
                <a:sym typeface="Atkinson Hyperlegible"/>
              </a:rPr>
              <a:t>Infodump Canyon</a:t>
            </a:r>
          </a:p>
          <a:p>
            <a:pPr algn="ctr">
              <a:lnSpc>
                <a:spcPts val="4546"/>
              </a:lnSpc>
            </a:pPr>
            <a:r>
              <a:rPr lang="en-US" sz="3247">
                <a:solidFill>
                  <a:srgbClr val="000000"/>
                </a:solidFill>
                <a:latin typeface="Atkinson Hyperlegible"/>
                <a:ea typeface="Atkinson Hyperlegible"/>
                <a:cs typeface="Atkinson Hyperlegible"/>
                <a:sym typeface="Atkinson Hyperlegible"/>
              </a:rPr>
              <a:t>(7)</a:t>
            </a:r>
          </a:p>
        </p:txBody>
      </p:sp>
      <p:sp>
        <p:nvSpPr>
          <p:cNvPr name="Freeform 18" id="18"/>
          <p:cNvSpPr/>
          <p:nvPr/>
        </p:nvSpPr>
        <p:spPr>
          <a:xfrm flipH="false" flipV="false" rot="0">
            <a:off x="14921086" y="8107624"/>
            <a:ext cx="3366914" cy="2171660"/>
          </a:xfrm>
          <a:custGeom>
            <a:avLst/>
            <a:gdLst/>
            <a:ahLst/>
            <a:cxnLst/>
            <a:rect r="r" b="b" t="t" l="l"/>
            <a:pathLst>
              <a:path h="2171660" w="3366914">
                <a:moveTo>
                  <a:pt x="0" y="0"/>
                </a:moveTo>
                <a:lnTo>
                  <a:pt x="3366914" y="0"/>
                </a:lnTo>
                <a:lnTo>
                  <a:pt x="3366914" y="2171660"/>
                </a:lnTo>
                <a:lnTo>
                  <a:pt x="0" y="2171660"/>
                </a:lnTo>
                <a:lnTo>
                  <a:pt x="0" y="0"/>
                </a:lnTo>
                <a:close/>
              </a:path>
            </a:pathLst>
          </a:custGeom>
          <a:blipFill>
            <a:blip r:embed="rId18"/>
            <a:stretch>
              <a:fillRect l="0" t="0" r="0" b="0"/>
            </a:stretch>
          </a:blipFill>
        </p:spPr>
      </p:sp>
      <p:sp>
        <p:nvSpPr>
          <p:cNvPr name="Freeform 19" id="19"/>
          <p:cNvSpPr/>
          <p:nvPr/>
        </p:nvSpPr>
        <p:spPr>
          <a:xfrm flipH="false" flipV="false" rot="0">
            <a:off x="14779753" y="8473443"/>
            <a:ext cx="2239242" cy="2239242"/>
          </a:xfrm>
          <a:custGeom>
            <a:avLst/>
            <a:gdLst/>
            <a:ahLst/>
            <a:cxnLst/>
            <a:rect r="r" b="b" t="t" l="l"/>
            <a:pathLst>
              <a:path h="2239242" w="2239242">
                <a:moveTo>
                  <a:pt x="0" y="0"/>
                </a:moveTo>
                <a:lnTo>
                  <a:pt x="2239243" y="0"/>
                </a:lnTo>
                <a:lnTo>
                  <a:pt x="2239243" y="2239242"/>
                </a:lnTo>
                <a:lnTo>
                  <a:pt x="0" y="2239242"/>
                </a:lnTo>
                <a:lnTo>
                  <a:pt x="0" y="0"/>
                </a:lnTo>
                <a:close/>
              </a:path>
            </a:pathLst>
          </a:custGeom>
          <a:blipFill>
            <a:blip r:embed="rId19"/>
            <a:stretch>
              <a:fillRect l="0" t="0" r="0" b="0"/>
            </a:stretch>
          </a:blipFill>
        </p:spPr>
      </p:sp>
      <p:sp>
        <p:nvSpPr>
          <p:cNvPr name="Freeform 20" id="20"/>
          <p:cNvSpPr/>
          <p:nvPr/>
        </p:nvSpPr>
        <p:spPr>
          <a:xfrm flipH="false" flipV="false" rot="0">
            <a:off x="16604543" y="8315365"/>
            <a:ext cx="1885871" cy="1885871"/>
          </a:xfrm>
          <a:custGeom>
            <a:avLst/>
            <a:gdLst/>
            <a:ahLst/>
            <a:cxnLst/>
            <a:rect r="r" b="b" t="t" l="l"/>
            <a:pathLst>
              <a:path h="1885871" w="1885871">
                <a:moveTo>
                  <a:pt x="0" y="0"/>
                </a:moveTo>
                <a:lnTo>
                  <a:pt x="1885870" y="0"/>
                </a:lnTo>
                <a:lnTo>
                  <a:pt x="1885870" y="1885870"/>
                </a:lnTo>
                <a:lnTo>
                  <a:pt x="0" y="1885870"/>
                </a:lnTo>
                <a:lnTo>
                  <a:pt x="0" y="0"/>
                </a:lnTo>
                <a:close/>
              </a:path>
            </a:pathLst>
          </a:custGeom>
          <a:blipFill>
            <a:blip r:embed="rId20"/>
            <a:stretch>
              <a:fillRect l="0" t="0" r="0" b="0"/>
            </a:stretch>
          </a:blipFill>
        </p:spPr>
      </p:sp>
      <p:sp>
        <p:nvSpPr>
          <p:cNvPr name="TextBox 21" id="21"/>
          <p:cNvSpPr txBox="true"/>
          <p:nvPr/>
        </p:nvSpPr>
        <p:spPr>
          <a:xfrm rot="0">
            <a:off x="11774262" y="7395376"/>
            <a:ext cx="5685555" cy="2945247"/>
          </a:xfrm>
          <a:prstGeom prst="rect">
            <a:avLst/>
          </a:prstGeom>
        </p:spPr>
        <p:txBody>
          <a:bodyPr anchor="t" rtlCol="false" tIns="0" lIns="0" bIns="0" rIns="0">
            <a:spAutoFit/>
          </a:bodyPr>
          <a:lstStyle/>
          <a:p>
            <a:pPr algn="ctr">
              <a:lnSpc>
                <a:spcPts val="4726"/>
              </a:lnSpc>
            </a:pPr>
            <a:r>
              <a:rPr lang="en-US" sz="3375">
                <a:solidFill>
                  <a:srgbClr val="000000"/>
                </a:solidFill>
                <a:latin typeface="Atkinson Hyperlegible"/>
                <a:ea typeface="Atkinson Hyperlegible"/>
                <a:cs typeface="Atkinson Hyperlegible"/>
                <a:sym typeface="Atkinson Hyperlegible"/>
              </a:rPr>
              <a:t>Tides of the</a:t>
            </a:r>
          </a:p>
          <a:p>
            <a:pPr algn="ctr">
              <a:lnSpc>
                <a:spcPts val="4726"/>
              </a:lnSpc>
            </a:pPr>
            <a:r>
              <a:rPr lang="en-US" sz="3375">
                <a:solidFill>
                  <a:srgbClr val="000000"/>
                </a:solidFill>
                <a:latin typeface="Atkinson Hyperlegible"/>
                <a:ea typeface="Atkinson Hyperlegible"/>
                <a:cs typeface="Atkinson Hyperlegible"/>
                <a:sym typeface="Atkinson Hyperlegible"/>
              </a:rPr>
              <a:t> Sensory Sea</a:t>
            </a:r>
          </a:p>
          <a:p>
            <a:pPr algn="ctr">
              <a:lnSpc>
                <a:spcPts val="4726"/>
              </a:lnSpc>
            </a:pPr>
            <a:r>
              <a:rPr lang="en-US" sz="3375">
                <a:solidFill>
                  <a:srgbClr val="000000"/>
                </a:solidFill>
                <a:latin typeface="Atkinson Hyperlegible"/>
                <a:ea typeface="Atkinson Hyperlegible"/>
                <a:cs typeface="Atkinson Hyperlegible"/>
                <a:sym typeface="Atkinson Hyperlegible"/>
              </a:rPr>
              <a:t>(19)</a:t>
            </a:r>
          </a:p>
          <a:p>
            <a:pPr algn="ctr">
              <a:lnSpc>
                <a:spcPts val="4726"/>
              </a:lnSpc>
            </a:pPr>
          </a:p>
          <a:p>
            <a:pPr algn="ctr">
              <a:lnSpc>
                <a:spcPts val="4726"/>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grpSp>
        <p:nvGrpSpPr>
          <p:cNvPr name="Group 2" id="2"/>
          <p:cNvGrpSpPr/>
          <p:nvPr/>
        </p:nvGrpSpPr>
        <p:grpSpPr>
          <a:xfrm rot="0">
            <a:off x="13510749" y="7693756"/>
            <a:ext cx="4777251" cy="2593244"/>
            <a:chOff x="0" y="0"/>
            <a:chExt cx="6369668" cy="3457658"/>
          </a:xfrm>
        </p:grpSpPr>
        <p:sp>
          <p:nvSpPr>
            <p:cNvPr name="Freeform 3" id="3"/>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3"/>
              <a:stretch>
                <a:fillRect l="0" t="0" r="0" b="0"/>
              </a:stretch>
            </a:blipFill>
          </p:spPr>
        </p:sp>
        <p:sp>
          <p:nvSpPr>
            <p:cNvPr name="Freeform 4" id="4"/>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4"/>
              <a:stretch>
                <a:fillRect l="0" t="0" r="0" b="0"/>
              </a:stretch>
            </a:blipFill>
          </p:spPr>
        </p:sp>
      </p:grpSp>
      <p:sp>
        <p:nvSpPr>
          <p:cNvPr name="Freeform 5" id="5"/>
          <p:cNvSpPr/>
          <p:nvPr/>
        </p:nvSpPr>
        <p:spPr>
          <a:xfrm flipH="false" flipV="false" rot="0">
            <a:off x="516886" y="7539049"/>
            <a:ext cx="2139972" cy="2296636"/>
          </a:xfrm>
          <a:custGeom>
            <a:avLst/>
            <a:gdLst/>
            <a:ahLst/>
            <a:cxnLst/>
            <a:rect r="r" b="b" t="t" l="l"/>
            <a:pathLst>
              <a:path h="2296636" w="2139972">
                <a:moveTo>
                  <a:pt x="0" y="0"/>
                </a:moveTo>
                <a:lnTo>
                  <a:pt x="2139971" y="0"/>
                </a:lnTo>
                <a:lnTo>
                  <a:pt x="2139971" y="2296636"/>
                </a:lnTo>
                <a:lnTo>
                  <a:pt x="0" y="2296636"/>
                </a:lnTo>
                <a:lnTo>
                  <a:pt x="0" y="0"/>
                </a:lnTo>
                <a:close/>
              </a:path>
            </a:pathLst>
          </a:custGeom>
          <a:blipFill>
            <a:blip r:embed="rId5"/>
            <a:stretch>
              <a:fillRect l="0" t="0" r="0" b="0"/>
            </a:stretch>
          </a:blipFill>
        </p:spPr>
      </p:sp>
      <p:sp>
        <p:nvSpPr>
          <p:cNvPr name="Freeform 6" id="6"/>
          <p:cNvSpPr/>
          <p:nvPr/>
        </p:nvSpPr>
        <p:spPr>
          <a:xfrm flipH="false" flipV="false" rot="0">
            <a:off x="6160665" y="3929478"/>
            <a:ext cx="6487768" cy="6387684"/>
          </a:xfrm>
          <a:custGeom>
            <a:avLst/>
            <a:gdLst/>
            <a:ahLst/>
            <a:cxnLst/>
            <a:rect r="r" b="b" t="t" l="l"/>
            <a:pathLst>
              <a:path h="6387684" w="6487768">
                <a:moveTo>
                  <a:pt x="0" y="0"/>
                </a:moveTo>
                <a:lnTo>
                  <a:pt x="6487768" y="0"/>
                </a:lnTo>
                <a:lnTo>
                  <a:pt x="6487768" y="6387685"/>
                </a:lnTo>
                <a:lnTo>
                  <a:pt x="0" y="638768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749524" y="900684"/>
            <a:ext cx="13273796" cy="5524136"/>
          </a:xfrm>
          <a:prstGeom prst="rect">
            <a:avLst/>
          </a:prstGeom>
        </p:spPr>
        <p:txBody>
          <a:bodyPr anchor="t" rtlCol="false" tIns="0" lIns="0" bIns="0" rIns="0">
            <a:spAutoFit/>
          </a:bodyPr>
          <a:lstStyle/>
          <a:p>
            <a:pPr algn="ctr">
              <a:lnSpc>
                <a:spcPts val="8420"/>
              </a:lnSpc>
            </a:pPr>
            <a:r>
              <a:rPr lang="en-US" sz="6014">
                <a:solidFill>
                  <a:srgbClr val="000000"/>
                </a:solidFill>
                <a:latin typeface="Chunk Five"/>
                <a:ea typeface="Chunk Five"/>
                <a:cs typeface="Chunk Five"/>
                <a:sym typeface="Chunk Five"/>
              </a:rPr>
              <a:t>Monotropic Socializing </a:t>
            </a:r>
          </a:p>
          <a:p>
            <a:pPr algn="ctr">
              <a:lnSpc>
                <a:spcPts val="8420"/>
              </a:lnSpc>
            </a:pPr>
            <a:r>
              <a:rPr lang="en-US" sz="6014">
                <a:solidFill>
                  <a:srgbClr val="000000"/>
                </a:solidFill>
                <a:latin typeface="Chunk Five"/>
                <a:ea typeface="Chunk Five"/>
                <a:cs typeface="Chunk Five"/>
                <a:sym typeface="Chunk Five"/>
              </a:rPr>
              <a:t>&amp; Importance of Environment</a:t>
            </a:r>
          </a:p>
          <a:p>
            <a:pPr algn="ctr">
              <a:lnSpc>
                <a:spcPts val="8420"/>
              </a:lnSpc>
            </a:pPr>
          </a:p>
          <a:p>
            <a:pPr algn="ctr">
              <a:lnSpc>
                <a:spcPts val="4677"/>
              </a:lnSpc>
            </a:pPr>
          </a:p>
          <a:p>
            <a:pPr algn="ctr">
              <a:lnSpc>
                <a:spcPts val="4677"/>
              </a:lnSpc>
            </a:pPr>
          </a:p>
          <a:p>
            <a:pPr algn="ctr">
              <a:lnSpc>
                <a:spcPts val="8420"/>
              </a:lnSpc>
            </a:pPr>
          </a:p>
        </p:txBody>
      </p:sp>
      <p:sp>
        <p:nvSpPr>
          <p:cNvPr name="Freeform 8" id="8"/>
          <p:cNvSpPr/>
          <p:nvPr/>
        </p:nvSpPr>
        <p:spPr>
          <a:xfrm flipH="false" flipV="false" rot="0">
            <a:off x="2656857" y="7123320"/>
            <a:ext cx="2437738" cy="2712364"/>
          </a:xfrm>
          <a:custGeom>
            <a:avLst/>
            <a:gdLst/>
            <a:ahLst/>
            <a:cxnLst/>
            <a:rect r="r" b="b" t="t" l="l"/>
            <a:pathLst>
              <a:path h="2712364" w="2437738">
                <a:moveTo>
                  <a:pt x="0" y="0"/>
                </a:moveTo>
                <a:lnTo>
                  <a:pt x="2437738" y="0"/>
                </a:lnTo>
                <a:lnTo>
                  <a:pt x="2437738" y="2712365"/>
                </a:lnTo>
                <a:lnTo>
                  <a:pt x="0" y="271236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2246596" y="7663862"/>
            <a:ext cx="1243559" cy="2047010"/>
          </a:xfrm>
          <a:custGeom>
            <a:avLst/>
            <a:gdLst/>
            <a:ahLst/>
            <a:cxnLst/>
            <a:rect r="r" b="b" t="t" l="l"/>
            <a:pathLst>
              <a:path h="2047010" w="1243559">
                <a:moveTo>
                  <a:pt x="0" y="0"/>
                </a:moveTo>
                <a:lnTo>
                  <a:pt x="1243558" y="0"/>
                </a:lnTo>
                <a:lnTo>
                  <a:pt x="1243558" y="2047010"/>
                </a:lnTo>
                <a:lnTo>
                  <a:pt x="0" y="204701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0" y="9384369"/>
            <a:ext cx="5736750" cy="902631"/>
          </a:xfrm>
          <a:custGeom>
            <a:avLst/>
            <a:gdLst/>
            <a:ahLst/>
            <a:cxnLst/>
            <a:rect r="r" b="b" t="t" l="l"/>
            <a:pathLst>
              <a:path h="902631" w="5736750">
                <a:moveTo>
                  <a:pt x="0" y="0"/>
                </a:moveTo>
                <a:lnTo>
                  <a:pt x="5736750" y="0"/>
                </a:lnTo>
                <a:lnTo>
                  <a:pt x="5736750" y="902631"/>
                </a:lnTo>
                <a:lnTo>
                  <a:pt x="0" y="902631"/>
                </a:lnTo>
                <a:lnTo>
                  <a:pt x="0" y="0"/>
                </a:lnTo>
                <a:close/>
              </a:path>
            </a:pathLst>
          </a:custGeom>
          <a:blipFill>
            <a:blip r:embed="rId12"/>
            <a:stretch>
              <a:fillRect l="0" t="0" r="0" b="-55711"/>
            </a:stretch>
          </a:blipFill>
        </p:spPr>
      </p:sp>
      <p:sp>
        <p:nvSpPr>
          <p:cNvPr name="Freeform 11" id="11"/>
          <p:cNvSpPr/>
          <p:nvPr/>
        </p:nvSpPr>
        <p:spPr>
          <a:xfrm flipH="false" flipV="false" rot="0">
            <a:off x="11240266" y="1129284"/>
            <a:ext cx="7315200" cy="4014216"/>
          </a:xfrm>
          <a:custGeom>
            <a:avLst/>
            <a:gdLst/>
            <a:ahLst/>
            <a:cxnLst/>
            <a:rect r="r" b="b" t="t" l="l"/>
            <a:pathLst>
              <a:path h="4014216" w="7315200">
                <a:moveTo>
                  <a:pt x="0" y="0"/>
                </a:moveTo>
                <a:lnTo>
                  <a:pt x="7315200" y="0"/>
                </a:lnTo>
                <a:lnTo>
                  <a:pt x="7315200" y="4014216"/>
                </a:lnTo>
                <a:lnTo>
                  <a:pt x="0" y="401421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false" flipV="false" rot="0">
            <a:off x="16166841" y="3813986"/>
            <a:ext cx="1666409" cy="1054383"/>
          </a:xfrm>
          <a:custGeom>
            <a:avLst/>
            <a:gdLst/>
            <a:ahLst/>
            <a:cxnLst/>
            <a:rect r="r" b="b" t="t" l="l"/>
            <a:pathLst>
              <a:path h="1054383" w="1666409">
                <a:moveTo>
                  <a:pt x="0" y="0"/>
                </a:moveTo>
                <a:lnTo>
                  <a:pt x="1666409" y="0"/>
                </a:lnTo>
                <a:lnTo>
                  <a:pt x="1666409" y="1054383"/>
                </a:lnTo>
                <a:lnTo>
                  <a:pt x="0" y="105438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14769862" y="4259593"/>
            <a:ext cx="1396979" cy="883907"/>
          </a:xfrm>
          <a:custGeom>
            <a:avLst/>
            <a:gdLst/>
            <a:ahLst/>
            <a:cxnLst/>
            <a:rect r="r" b="b" t="t" l="l"/>
            <a:pathLst>
              <a:path h="883907" w="1396979">
                <a:moveTo>
                  <a:pt x="0" y="0"/>
                </a:moveTo>
                <a:lnTo>
                  <a:pt x="1396979" y="0"/>
                </a:lnTo>
                <a:lnTo>
                  <a:pt x="1396979" y="883907"/>
                </a:lnTo>
                <a:lnTo>
                  <a:pt x="0" y="883907"/>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6160665" y="6716130"/>
            <a:ext cx="4812135" cy="2809084"/>
          </a:xfrm>
          <a:custGeom>
            <a:avLst/>
            <a:gdLst/>
            <a:ahLst/>
            <a:cxnLst/>
            <a:rect r="r" b="b" t="t" l="l"/>
            <a:pathLst>
              <a:path h="2809084" w="4812135">
                <a:moveTo>
                  <a:pt x="0" y="0"/>
                </a:moveTo>
                <a:lnTo>
                  <a:pt x="4812135" y="0"/>
                </a:lnTo>
                <a:lnTo>
                  <a:pt x="4812135" y="2809084"/>
                </a:lnTo>
                <a:lnTo>
                  <a:pt x="0" y="2809084"/>
                </a:lnTo>
                <a:lnTo>
                  <a:pt x="0" y="0"/>
                </a:lnTo>
                <a:close/>
              </a:path>
            </a:pathLst>
          </a:custGeom>
          <a:blipFill>
            <a:blip r:embed="rId17"/>
            <a:stretch>
              <a:fillRect l="0" t="0" r="0" b="0"/>
            </a:stretch>
          </a:blipFill>
        </p:spPr>
      </p:sp>
      <p:sp>
        <p:nvSpPr>
          <p:cNvPr name="TextBox 15" id="15"/>
          <p:cNvSpPr txBox="true"/>
          <p:nvPr/>
        </p:nvSpPr>
        <p:spPr>
          <a:xfrm rot="0">
            <a:off x="13708137" y="413034"/>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Rhizomatic Communities</a:t>
            </a:r>
          </a:p>
          <a:p>
            <a:pPr algn="ctr">
              <a:lnSpc>
                <a:spcPts val="4480"/>
              </a:lnSpc>
            </a:pPr>
            <a:r>
              <a:rPr lang="en-US" sz="3200">
                <a:solidFill>
                  <a:srgbClr val="000000"/>
                </a:solidFill>
                <a:latin typeface="Atkinson Hyperlegible"/>
                <a:ea typeface="Atkinson Hyperlegible"/>
                <a:cs typeface="Atkinson Hyperlegible"/>
                <a:sym typeface="Atkinson Hyperlegible"/>
              </a:rPr>
              <a:t>(8)</a:t>
            </a:r>
          </a:p>
        </p:txBody>
      </p:sp>
      <p:sp>
        <p:nvSpPr>
          <p:cNvPr name="TextBox 16" id="16"/>
          <p:cNvSpPr txBox="true"/>
          <p:nvPr/>
        </p:nvSpPr>
        <p:spPr>
          <a:xfrm rot="0">
            <a:off x="594301" y="5616310"/>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Penguin Pebbling Cove of Friendship</a:t>
            </a:r>
          </a:p>
          <a:p>
            <a:pPr algn="ctr">
              <a:lnSpc>
                <a:spcPts val="4480"/>
              </a:lnSpc>
            </a:pPr>
            <a:r>
              <a:rPr lang="en-US" sz="3200">
                <a:solidFill>
                  <a:srgbClr val="000000"/>
                </a:solidFill>
                <a:latin typeface="Atkinson Hyperlegible"/>
                <a:ea typeface="Atkinson Hyperlegible"/>
                <a:cs typeface="Atkinson Hyperlegible"/>
                <a:sym typeface="Atkinson Hyperlegible"/>
              </a:rPr>
              <a:t>(2)</a:t>
            </a:r>
          </a:p>
        </p:txBody>
      </p:sp>
      <p:sp>
        <p:nvSpPr>
          <p:cNvPr name="TextBox 17" id="17"/>
          <p:cNvSpPr txBox="true"/>
          <p:nvPr/>
        </p:nvSpPr>
        <p:spPr>
          <a:xfrm rot="0">
            <a:off x="3674194" y="3919384"/>
            <a:ext cx="4125113" cy="222377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Beach of Body Doubling</a:t>
            </a:r>
          </a:p>
          <a:p>
            <a:pPr algn="ctr">
              <a:lnSpc>
                <a:spcPts val="4480"/>
              </a:lnSpc>
            </a:pPr>
            <a:r>
              <a:rPr lang="en-US" sz="3200">
                <a:solidFill>
                  <a:srgbClr val="000000"/>
                </a:solidFill>
                <a:latin typeface="Atkinson Hyperlegible"/>
                <a:ea typeface="Atkinson Hyperlegible"/>
                <a:cs typeface="Atkinson Hyperlegible"/>
                <a:sym typeface="Atkinson Hyperlegible"/>
              </a:rPr>
              <a:t>(15)</a:t>
            </a:r>
          </a:p>
          <a:p>
            <a:pPr algn="ctr">
              <a:lnSpc>
                <a:spcPts val="4480"/>
              </a:lnSpc>
            </a:pPr>
          </a:p>
        </p:txBody>
      </p:sp>
      <p:sp>
        <p:nvSpPr>
          <p:cNvPr name="Freeform 18" id="18"/>
          <p:cNvSpPr/>
          <p:nvPr/>
        </p:nvSpPr>
        <p:spPr>
          <a:xfrm flipH="false" flipV="false" rot="0">
            <a:off x="15907586" y="6475783"/>
            <a:ext cx="1753118" cy="1192120"/>
          </a:xfrm>
          <a:custGeom>
            <a:avLst/>
            <a:gdLst/>
            <a:ahLst/>
            <a:cxnLst/>
            <a:rect r="r" b="b" t="t" l="l"/>
            <a:pathLst>
              <a:path h="1192120" w="1753118">
                <a:moveTo>
                  <a:pt x="0" y="0"/>
                </a:moveTo>
                <a:lnTo>
                  <a:pt x="1753118" y="0"/>
                </a:lnTo>
                <a:lnTo>
                  <a:pt x="1753118" y="1192120"/>
                </a:lnTo>
                <a:lnTo>
                  <a:pt x="0" y="119212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9" id="19"/>
          <p:cNvSpPr/>
          <p:nvPr/>
        </p:nvSpPr>
        <p:spPr>
          <a:xfrm flipH="false" flipV="false" rot="0">
            <a:off x="15907586" y="5143500"/>
            <a:ext cx="1092459" cy="742872"/>
          </a:xfrm>
          <a:custGeom>
            <a:avLst/>
            <a:gdLst/>
            <a:ahLst/>
            <a:cxnLst/>
            <a:rect r="r" b="b" t="t" l="l"/>
            <a:pathLst>
              <a:path h="742872" w="1092459">
                <a:moveTo>
                  <a:pt x="0" y="0"/>
                </a:moveTo>
                <a:lnTo>
                  <a:pt x="1092459" y="0"/>
                </a:lnTo>
                <a:lnTo>
                  <a:pt x="1092459" y="742872"/>
                </a:lnTo>
                <a:lnTo>
                  <a:pt x="0" y="74287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20" id="20"/>
          <p:cNvSpPr txBox="true"/>
          <p:nvPr/>
        </p:nvSpPr>
        <p:spPr>
          <a:xfrm rot="0">
            <a:off x="11774262" y="6418633"/>
            <a:ext cx="4125113" cy="1661795"/>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 Campsite of Cavendish Spaces</a:t>
            </a:r>
          </a:p>
          <a:p>
            <a:pPr algn="ctr">
              <a:lnSpc>
                <a:spcPts val="4480"/>
              </a:lnSpc>
            </a:pPr>
            <a:r>
              <a:rPr lang="en-US" sz="3200">
                <a:solidFill>
                  <a:srgbClr val="000000"/>
                </a:solidFill>
                <a:latin typeface="Atkinson Hyperlegible"/>
                <a:ea typeface="Atkinson Hyperlegible"/>
                <a:cs typeface="Atkinson Hyperlegible"/>
                <a:sym typeface="Atkinson Hyperlegible"/>
              </a:rPr>
              <a:t>(10)</a:t>
            </a:r>
          </a:p>
        </p:txBody>
      </p:sp>
      <p:sp>
        <p:nvSpPr>
          <p:cNvPr name="Freeform 21" id="21"/>
          <p:cNvSpPr/>
          <p:nvPr/>
        </p:nvSpPr>
        <p:spPr>
          <a:xfrm flipH="false" flipV="false" rot="0">
            <a:off x="13657747" y="4954635"/>
            <a:ext cx="1112115" cy="1253087"/>
          </a:xfrm>
          <a:custGeom>
            <a:avLst/>
            <a:gdLst/>
            <a:ahLst/>
            <a:cxnLst/>
            <a:rect r="r" b="b" t="t" l="l"/>
            <a:pathLst>
              <a:path h="1253087" w="1112115">
                <a:moveTo>
                  <a:pt x="0" y="0"/>
                </a:moveTo>
                <a:lnTo>
                  <a:pt x="1112115" y="0"/>
                </a:lnTo>
                <a:lnTo>
                  <a:pt x="1112115" y="1253087"/>
                </a:lnTo>
                <a:lnTo>
                  <a:pt x="0" y="1253087"/>
                </a:lnTo>
                <a:lnTo>
                  <a:pt x="0" y="0"/>
                </a:lnTo>
                <a:close/>
              </a:path>
            </a:pathLst>
          </a:custGeom>
          <a:blipFill>
            <a:blip r:embed="rId20"/>
            <a:stretch>
              <a:fillRect l="0" t="0" r="0" b="0"/>
            </a:stretch>
          </a:blipFill>
        </p:spPr>
      </p:sp>
      <p:sp>
        <p:nvSpPr>
          <p:cNvPr name="TextBox 22" id="22"/>
          <p:cNvSpPr txBox="true"/>
          <p:nvPr/>
        </p:nvSpPr>
        <p:spPr>
          <a:xfrm rot="0">
            <a:off x="9532634" y="339684"/>
            <a:ext cx="4125113" cy="1099820"/>
          </a:xfrm>
          <a:prstGeom prst="rect">
            <a:avLst/>
          </a:prstGeom>
        </p:spPr>
        <p:txBody>
          <a:bodyPr anchor="t" rtlCol="false" tIns="0" lIns="0" bIns="0" rIns="0">
            <a:spAutoFit/>
          </a:bodyPr>
          <a:lstStyle/>
          <a:p>
            <a:pPr algn="ctr">
              <a:lnSpc>
                <a:spcPts val="4480"/>
              </a:lnSpc>
            </a:pPr>
            <a:r>
              <a:rPr lang="en-US" sz="3200">
                <a:solidFill>
                  <a:srgbClr val="000000"/>
                </a:solidFill>
                <a:latin typeface="Atkinson Hyperlegible"/>
                <a:ea typeface="Atkinson Hyperlegible"/>
                <a:cs typeface="Atkinson Hyperlegible"/>
                <a:sym typeface="Atkinson Hyperlegible"/>
              </a:rPr>
              <a:t>Forest of Joy Awe and Wonder (17)</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1D5175"/>
        </a:solidFill>
      </p:bgPr>
    </p:bg>
    <p:spTree>
      <p:nvGrpSpPr>
        <p:cNvPr id="1" name=""/>
        <p:cNvGrpSpPr/>
        <p:nvPr/>
      </p:nvGrpSpPr>
      <p:grpSpPr>
        <a:xfrm>
          <a:off x="0" y="0"/>
          <a:ext cx="0" cy="0"/>
          <a:chOff x="0" y="0"/>
          <a:chExt cx="0" cy="0"/>
        </a:xfrm>
      </p:grpSpPr>
      <p:sp>
        <p:nvSpPr>
          <p:cNvPr name="TextBox 2" id="2"/>
          <p:cNvSpPr txBox="true"/>
          <p:nvPr/>
        </p:nvSpPr>
        <p:spPr>
          <a:xfrm rot="0">
            <a:off x="6287378" y="730702"/>
            <a:ext cx="10523448" cy="7439025"/>
          </a:xfrm>
          <a:prstGeom prst="rect">
            <a:avLst/>
          </a:prstGeom>
        </p:spPr>
        <p:txBody>
          <a:bodyPr anchor="t" rtlCol="false" tIns="0" lIns="0" bIns="0" rIns="0">
            <a:spAutoFit/>
          </a:bodyPr>
          <a:lstStyle/>
          <a:p>
            <a:pPr algn="l">
              <a:lnSpc>
                <a:spcPts val="9000"/>
              </a:lnSpc>
            </a:pPr>
            <a:r>
              <a:rPr lang="en-US" sz="7500">
                <a:solidFill>
                  <a:srgbClr val="FDE0A0"/>
                </a:solidFill>
                <a:latin typeface="Chunk Five"/>
                <a:ea typeface="Chunk Five"/>
                <a:cs typeface="Chunk Five"/>
                <a:sym typeface="Chunk Five"/>
              </a:rPr>
              <a:t>Further ideas to use the map</a:t>
            </a:r>
          </a:p>
          <a:p>
            <a:pPr algn="l">
              <a:lnSpc>
                <a:spcPts val="6120"/>
              </a:lnSpc>
            </a:pPr>
            <a:r>
              <a:rPr lang="en-US" sz="5100">
                <a:solidFill>
                  <a:srgbClr val="FDE0A0"/>
                </a:solidFill>
                <a:latin typeface="Chunk Five"/>
                <a:ea typeface="Chunk Five"/>
                <a:cs typeface="Chunk Five"/>
                <a:sym typeface="Chunk Five"/>
              </a:rPr>
              <a:t>Where are you on the map?</a:t>
            </a:r>
          </a:p>
          <a:p>
            <a:pPr algn="l">
              <a:lnSpc>
                <a:spcPts val="6120"/>
              </a:lnSpc>
            </a:pPr>
            <a:r>
              <a:rPr lang="en-US" sz="5100">
                <a:solidFill>
                  <a:srgbClr val="FDE0A0"/>
                </a:solidFill>
                <a:latin typeface="Chunk Five"/>
                <a:ea typeface="Chunk Five"/>
                <a:cs typeface="Chunk Five"/>
                <a:sym typeface="Chunk Five"/>
              </a:rPr>
              <a:t>Where do you want to be?</a:t>
            </a:r>
          </a:p>
          <a:p>
            <a:pPr algn="l">
              <a:lnSpc>
                <a:spcPts val="6120"/>
              </a:lnSpc>
            </a:pPr>
            <a:r>
              <a:rPr lang="en-US" sz="5100">
                <a:solidFill>
                  <a:srgbClr val="FDE0A0"/>
                </a:solidFill>
                <a:latin typeface="Chunk Five"/>
                <a:ea typeface="Chunk Five"/>
                <a:cs typeface="Chunk Five"/>
                <a:sym typeface="Chunk Five"/>
              </a:rPr>
              <a:t>How can you get there? </a:t>
            </a:r>
          </a:p>
          <a:p>
            <a:pPr algn="l">
              <a:lnSpc>
                <a:spcPts val="6120"/>
              </a:lnSpc>
            </a:pPr>
            <a:r>
              <a:rPr lang="en-US" sz="5100">
                <a:solidFill>
                  <a:srgbClr val="FDE0A0"/>
                </a:solidFill>
                <a:latin typeface="Chunk Five"/>
                <a:ea typeface="Chunk Five"/>
                <a:cs typeface="Chunk Five"/>
                <a:sym typeface="Chunk Five"/>
              </a:rPr>
              <a:t>What support will you need?</a:t>
            </a:r>
          </a:p>
          <a:p>
            <a:pPr algn="l">
              <a:lnSpc>
                <a:spcPts val="6120"/>
              </a:lnSpc>
            </a:pPr>
            <a:r>
              <a:rPr lang="en-US" sz="5100">
                <a:solidFill>
                  <a:srgbClr val="FDE0A0"/>
                </a:solidFill>
                <a:latin typeface="Chunk Five"/>
                <a:ea typeface="Chunk Five"/>
                <a:cs typeface="Chunk Five"/>
                <a:sym typeface="Chunk Five"/>
              </a:rPr>
              <a:t>What is your biggest hurdle ?</a:t>
            </a:r>
          </a:p>
          <a:p>
            <a:pPr algn="l" marL="0" indent="0" lvl="0">
              <a:lnSpc>
                <a:spcPts val="9000"/>
              </a:lnSpc>
              <a:spcBef>
                <a:spcPct val="0"/>
              </a:spcBef>
            </a:pPr>
          </a:p>
        </p:txBody>
      </p:sp>
      <p:grpSp>
        <p:nvGrpSpPr>
          <p:cNvPr name="Group 3" id="3"/>
          <p:cNvGrpSpPr/>
          <p:nvPr/>
        </p:nvGrpSpPr>
        <p:grpSpPr>
          <a:xfrm rot="0">
            <a:off x="-1520737" y="534470"/>
            <a:ext cx="5901347" cy="8969079"/>
            <a:chOff x="0" y="0"/>
            <a:chExt cx="7868463" cy="11958772"/>
          </a:xfrm>
        </p:grpSpPr>
        <p:sp>
          <p:nvSpPr>
            <p:cNvPr name="AutoShape 4" id="4"/>
            <p:cNvSpPr/>
            <p:nvPr/>
          </p:nvSpPr>
          <p:spPr>
            <a:xfrm rot="0">
              <a:off x="231381" y="3347787"/>
              <a:ext cx="3665000" cy="2886207"/>
            </a:xfrm>
            <a:prstGeom prst="rect">
              <a:avLst/>
            </a:prstGeom>
            <a:solidFill>
              <a:srgbClr val="628060"/>
            </a:solidFill>
          </p:spPr>
        </p:sp>
        <p:sp>
          <p:nvSpPr>
            <p:cNvPr name="Freeform 5" id="5"/>
            <p:cNvSpPr/>
            <p:nvPr/>
          </p:nvSpPr>
          <p:spPr>
            <a:xfrm flipH="true" flipV="false" rot="-10800000">
              <a:off x="3842298" y="3347787"/>
              <a:ext cx="1443103" cy="2886207"/>
            </a:xfrm>
            <a:custGeom>
              <a:avLst/>
              <a:gdLst/>
              <a:ahLst/>
              <a:cxnLst/>
              <a:rect r="r" b="b" t="t" l="l"/>
              <a:pathLst>
                <a:path h="2886207" w="1443103">
                  <a:moveTo>
                    <a:pt x="1443103" y="0"/>
                  </a:moveTo>
                  <a:lnTo>
                    <a:pt x="0" y="0"/>
                  </a:lnTo>
                  <a:lnTo>
                    <a:pt x="0" y="2886206"/>
                  </a:lnTo>
                  <a:lnTo>
                    <a:pt x="1443103" y="2886206"/>
                  </a:lnTo>
                  <a:lnTo>
                    <a:pt x="144310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5400000">
              <a:off x="1545743" y="3652150"/>
              <a:ext cx="2886207" cy="2277479"/>
            </a:xfrm>
            <a:custGeom>
              <a:avLst/>
              <a:gdLst/>
              <a:ahLst/>
              <a:cxnLst/>
              <a:rect r="r" b="b" t="t" l="l"/>
              <a:pathLst>
                <a:path h="2277479" w="2886207">
                  <a:moveTo>
                    <a:pt x="0" y="0"/>
                  </a:moveTo>
                  <a:lnTo>
                    <a:pt x="2886207" y="0"/>
                  </a:lnTo>
                  <a:lnTo>
                    <a:pt x="2886207" y="2277480"/>
                  </a:lnTo>
                  <a:lnTo>
                    <a:pt x="0" y="227748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4589249" y="3724033"/>
              <a:ext cx="866334" cy="866334"/>
            </a:xfrm>
            <a:custGeom>
              <a:avLst/>
              <a:gdLst/>
              <a:ahLst/>
              <a:cxnLst/>
              <a:rect r="r" b="b" t="t" l="l"/>
              <a:pathLst>
                <a:path h="866334" w="866334">
                  <a:moveTo>
                    <a:pt x="0" y="0"/>
                  </a:moveTo>
                  <a:lnTo>
                    <a:pt x="866334" y="0"/>
                  </a:lnTo>
                  <a:lnTo>
                    <a:pt x="866334" y="866334"/>
                  </a:lnTo>
                  <a:lnTo>
                    <a:pt x="0" y="8663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AutoShape 8" id="8"/>
            <p:cNvSpPr/>
            <p:nvPr/>
          </p:nvSpPr>
          <p:spPr>
            <a:xfrm rot="0">
              <a:off x="2027650" y="480389"/>
              <a:ext cx="4451794" cy="2886207"/>
            </a:xfrm>
            <a:prstGeom prst="rect">
              <a:avLst/>
            </a:prstGeom>
            <a:solidFill>
              <a:srgbClr val="F9943B"/>
            </a:solidFill>
          </p:spPr>
        </p:sp>
        <p:sp>
          <p:nvSpPr>
            <p:cNvPr name="Freeform 9" id="9"/>
            <p:cNvSpPr/>
            <p:nvPr/>
          </p:nvSpPr>
          <p:spPr>
            <a:xfrm flipH="true" flipV="false" rot="-10800000">
              <a:off x="6425360" y="480389"/>
              <a:ext cx="1443103" cy="2886207"/>
            </a:xfrm>
            <a:custGeom>
              <a:avLst/>
              <a:gdLst/>
              <a:ahLst/>
              <a:cxnLst/>
              <a:rect r="r" b="b" t="t" l="l"/>
              <a:pathLst>
                <a:path h="2886207" w="1443103">
                  <a:moveTo>
                    <a:pt x="1443103" y="0"/>
                  </a:moveTo>
                  <a:lnTo>
                    <a:pt x="0" y="0"/>
                  </a:lnTo>
                  <a:lnTo>
                    <a:pt x="0" y="2886206"/>
                  </a:lnTo>
                  <a:lnTo>
                    <a:pt x="1443103" y="2886206"/>
                  </a:lnTo>
                  <a:lnTo>
                    <a:pt x="1443103"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486565" y="0"/>
              <a:ext cx="3398244" cy="3385887"/>
            </a:xfrm>
            <a:custGeom>
              <a:avLst/>
              <a:gdLst/>
              <a:ahLst/>
              <a:cxnLst/>
              <a:rect r="r" b="b" t="t" l="l"/>
              <a:pathLst>
                <a:path h="3385887" w="3398244">
                  <a:moveTo>
                    <a:pt x="0" y="0"/>
                  </a:moveTo>
                  <a:lnTo>
                    <a:pt x="3398244" y="0"/>
                  </a:lnTo>
                  <a:lnTo>
                    <a:pt x="3398244" y="3385887"/>
                  </a:lnTo>
                  <a:lnTo>
                    <a:pt x="0" y="33858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3091025" y="1497519"/>
              <a:ext cx="3462007" cy="1888367"/>
            </a:xfrm>
            <a:custGeom>
              <a:avLst/>
              <a:gdLst/>
              <a:ahLst/>
              <a:cxnLst/>
              <a:rect r="r" b="b" t="t" l="l"/>
              <a:pathLst>
                <a:path h="1888367" w="3462007">
                  <a:moveTo>
                    <a:pt x="0" y="0"/>
                  </a:moveTo>
                  <a:lnTo>
                    <a:pt x="3462007" y="0"/>
                  </a:lnTo>
                  <a:lnTo>
                    <a:pt x="3462007" y="1888368"/>
                  </a:lnTo>
                  <a:lnTo>
                    <a:pt x="0" y="188836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false" flipV="false" rot="0">
              <a:off x="3370364" y="2628664"/>
              <a:ext cx="1514444" cy="1514444"/>
            </a:xfrm>
            <a:custGeom>
              <a:avLst/>
              <a:gdLst/>
              <a:ahLst/>
              <a:cxnLst/>
              <a:rect r="r" b="b" t="t" l="l"/>
              <a:pathLst>
                <a:path h="1514444" w="1514444">
                  <a:moveTo>
                    <a:pt x="0" y="0"/>
                  </a:moveTo>
                  <a:lnTo>
                    <a:pt x="1514445" y="0"/>
                  </a:lnTo>
                  <a:lnTo>
                    <a:pt x="1514445" y="1514445"/>
                  </a:lnTo>
                  <a:lnTo>
                    <a:pt x="0" y="151444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3" id="13"/>
            <p:cNvSpPr/>
            <p:nvPr/>
          </p:nvSpPr>
          <p:spPr>
            <a:xfrm flipH="false" flipV="false" rot="0">
              <a:off x="3261252" y="4471902"/>
              <a:ext cx="866334" cy="866334"/>
            </a:xfrm>
            <a:custGeom>
              <a:avLst/>
              <a:gdLst/>
              <a:ahLst/>
              <a:cxnLst/>
              <a:rect r="r" b="b" t="t" l="l"/>
              <a:pathLst>
                <a:path h="866334" w="866334">
                  <a:moveTo>
                    <a:pt x="0" y="0"/>
                  </a:moveTo>
                  <a:lnTo>
                    <a:pt x="866334" y="0"/>
                  </a:lnTo>
                  <a:lnTo>
                    <a:pt x="866334" y="866334"/>
                  </a:lnTo>
                  <a:lnTo>
                    <a:pt x="0" y="86633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4" id="14"/>
            <p:cNvSpPr/>
            <p:nvPr/>
          </p:nvSpPr>
          <p:spPr>
            <a:xfrm flipH="true" flipV="false" rot="0">
              <a:off x="2179993" y="2020716"/>
              <a:ext cx="872958" cy="1352471"/>
            </a:xfrm>
            <a:custGeom>
              <a:avLst/>
              <a:gdLst/>
              <a:ahLst/>
              <a:cxnLst/>
              <a:rect r="r" b="b" t="t" l="l"/>
              <a:pathLst>
                <a:path h="1352471" w="872958">
                  <a:moveTo>
                    <a:pt x="872959" y="0"/>
                  </a:moveTo>
                  <a:lnTo>
                    <a:pt x="0" y="0"/>
                  </a:lnTo>
                  <a:lnTo>
                    <a:pt x="0" y="1352471"/>
                  </a:lnTo>
                  <a:lnTo>
                    <a:pt x="872959" y="1352471"/>
                  </a:lnTo>
                  <a:lnTo>
                    <a:pt x="872959"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2789520" y="1459266"/>
              <a:ext cx="1231094" cy="1907329"/>
            </a:xfrm>
            <a:custGeom>
              <a:avLst/>
              <a:gdLst/>
              <a:ahLst/>
              <a:cxnLst/>
              <a:rect r="r" b="b" t="t" l="l"/>
              <a:pathLst>
                <a:path h="1907329" w="1231094">
                  <a:moveTo>
                    <a:pt x="0" y="0"/>
                  </a:moveTo>
                  <a:lnTo>
                    <a:pt x="1231094" y="0"/>
                  </a:lnTo>
                  <a:lnTo>
                    <a:pt x="1231094" y="1907329"/>
                  </a:lnTo>
                  <a:lnTo>
                    <a:pt x="0" y="190732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AutoShape 16" id="16"/>
            <p:cNvSpPr/>
            <p:nvPr/>
          </p:nvSpPr>
          <p:spPr>
            <a:xfrm rot="-10800000">
              <a:off x="0" y="9025188"/>
              <a:ext cx="3725162" cy="2933584"/>
            </a:xfrm>
            <a:prstGeom prst="rect">
              <a:avLst/>
            </a:prstGeom>
            <a:solidFill>
              <a:srgbClr val="FDE0A0"/>
            </a:solidFill>
          </p:spPr>
        </p:sp>
        <p:sp>
          <p:nvSpPr>
            <p:cNvPr name="Freeform 17" id="17"/>
            <p:cNvSpPr/>
            <p:nvPr/>
          </p:nvSpPr>
          <p:spPr>
            <a:xfrm flipH="false" flipV="false" rot="0">
              <a:off x="3712462" y="9025188"/>
              <a:ext cx="1466792" cy="2933584"/>
            </a:xfrm>
            <a:custGeom>
              <a:avLst/>
              <a:gdLst/>
              <a:ahLst/>
              <a:cxnLst/>
              <a:rect r="r" b="b" t="t" l="l"/>
              <a:pathLst>
                <a:path h="2933584" w="1466792">
                  <a:moveTo>
                    <a:pt x="0" y="0"/>
                  </a:moveTo>
                  <a:lnTo>
                    <a:pt x="1466793" y="0"/>
                  </a:lnTo>
                  <a:lnTo>
                    <a:pt x="1466793" y="2933584"/>
                  </a:lnTo>
                  <a:lnTo>
                    <a:pt x="0" y="2933584"/>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AutoShape 18" id="18"/>
            <p:cNvSpPr/>
            <p:nvPr/>
          </p:nvSpPr>
          <p:spPr>
            <a:xfrm rot="-10800000">
              <a:off x="2020591" y="6145374"/>
              <a:ext cx="3725162" cy="2933584"/>
            </a:xfrm>
            <a:prstGeom prst="rect">
              <a:avLst/>
            </a:prstGeom>
            <a:solidFill>
              <a:srgbClr val="F9B61A"/>
            </a:solidFill>
          </p:spPr>
        </p:sp>
        <p:sp>
          <p:nvSpPr>
            <p:cNvPr name="Freeform 19" id="19"/>
            <p:cNvSpPr/>
            <p:nvPr/>
          </p:nvSpPr>
          <p:spPr>
            <a:xfrm flipH="false" flipV="false" rot="0">
              <a:off x="533908" y="6389148"/>
              <a:ext cx="5355517" cy="1611788"/>
            </a:xfrm>
            <a:custGeom>
              <a:avLst/>
              <a:gdLst/>
              <a:ahLst/>
              <a:cxnLst/>
              <a:rect r="r" b="b" t="t" l="l"/>
              <a:pathLst>
                <a:path h="1611788" w="5355517">
                  <a:moveTo>
                    <a:pt x="0" y="0"/>
                  </a:moveTo>
                  <a:lnTo>
                    <a:pt x="5355517" y="0"/>
                  </a:lnTo>
                  <a:lnTo>
                    <a:pt x="5355517" y="1611787"/>
                  </a:lnTo>
                  <a:lnTo>
                    <a:pt x="0" y="1611787"/>
                  </a:lnTo>
                  <a:lnTo>
                    <a:pt x="0" y="0"/>
                  </a:lnTo>
                  <a:close/>
                </a:path>
              </a:pathLst>
            </a:custGeom>
            <a:blipFill>
              <a:blip r:embed="rId19">
                <a:extLst>
                  <a:ext uri="{96DAC541-7B7A-43D3-8B79-37D633B846F1}">
                    <asvg:svgBlip xmlns:asvg="http://schemas.microsoft.com/office/drawing/2016/SVG/main" r:embed="rId20"/>
                  </a:ext>
                </a:extLst>
              </a:blip>
              <a:stretch>
                <a:fillRect l="0" t="0" r="-1075" b="-24540"/>
              </a:stretch>
            </a:blipFill>
          </p:spPr>
        </p:sp>
        <p:sp>
          <p:nvSpPr>
            <p:cNvPr name="Freeform 20" id="20"/>
            <p:cNvSpPr/>
            <p:nvPr/>
          </p:nvSpPr>
          <p:spPr>
            <a:xfrm flipH="false" flipV="false" rot="0">
              <a:off x="5604104" y="6145374"/>
              <a:ext cx="1466792" cy="2933584"/>
            </a:xfrm>
            <a:custGeom>
              <a:avLst/>
              <a:gdLst/>
              <a:ahLst/>
              <a:cxnLst/>
              <a:rect r="r" b="b" t="t" l="l"/>
              <a:pathLst>
                <a:path h="2933584" w="1466792">
                  <a:moveTo>
                    <a:pt x="0" y="0"/>
                  </a:moveTo>
                  <a:lnTo>
                    <a:pt x="1466792" y="0"/>
                  </a:lnTo>
                  <a:lnTo>
                    <a:pt x="1466792" y="2933584"/>
                  </a:lnTo>
                  <a:lnTo>
                    <a:pt x="0" y="2933584"/>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21" id="21"/>
            <p:cNvSpPr/>
            <p:nvPr/>
          </p:nvSpPr>
          <p:spPr>
            <a:xfrm flipH="false" flipV="false" rot="0">
              <a:off x="2027650" y="9109400"/>
              <a:ext cx="1445409" cy="2849372"/>
            </a:xfrm>
            <a:custGeom>
              <a:avLst/>
              <a:gdLst/>
              <a:ahLst/>
              <a:cxnLst/>
              <a:rect r="r" b="b" t="t" l="l"/>
              <a:pathLst>
                <a:path h="2849372" w="1445409">
                  <a:moveTo>
                    <a:pt x="0" y="0"/>
                  </a:moveTo>
                  <a:lnTo>
                    <a:pt x="1445408" y="0"/>
                  </a:lnTo>
                  <a:lnTo>
                    <a:pt x="1445408" y="2849372"/>
                  </a:lnTo>
                  <a:lnTo>
                    <a:pt x="0" y="2849372"/>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2" id="22"/>
            <p:cNvSpPr/>
            <p:nvPr/>
          </p:nvSpPr>
          <p:spPr>
            <a:xfrm flipH="false" flipV="false" rot="0">
              <a:off x="2567804" y="9494882"/>
              <a:ext cx="1662891" cy="2136892"/>
            </a:xfrm>
            <a:custGeom>
              <a:avLst/>
              <a:gdLst/>
              <a:ahLst/>
              <a:cxnLst/>
              <a:rect r="r" b="b" t="t" l="l"/>
              <a:pathLst>
                <a:path h="2136892" w="1662891">
                  <a:moveTo>
                    <a:pt x="0" y="0"/>
                  </a:moveTo>
                  <a:lnTo>
                    <a:pt x="1662891" y="0"/>
                  </a:lnTo>
                  <a:lnTo>
                    <a:pt x="1662891" y="2136892"/>
                  </a:lnTo>
                  <a:lnTo>
                    <a:pt x="0" y="2136892"/>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3" id="23"/>
            <p:cNvSpPr/>
            <p:nvPr/>
          </p:nvSpPr>
          <p:spPr>
            <a:xfrm flipH="false" flipV="false" rot="0">
              <a:off x="4676221" y="6847730"/>
              <a:ext cx="2889715" cy="1385290"/>
            </a:xfrm>
            <a:custGeom>
              <a:avLst/>
              <a:gdLst/>
              <a:ahLst/>
              <a:cxnLst/>
              <a:rect r="r" b="b" t="t" l="l"/>
              <a:pathLst>
                <a:path h="1385290" w="2889715">
                  <a:moveTo>
                    <a:pt x="0" y="0"/>
                  </a:moveTo>
                  <a:lnTo>
                    <a:pt x="2889715" y="0"/>
                  </a:lnTo>
                  <a:lnTo>
                    <a:pt x="2889715" y="1385290"/>
                  </a:lnTo>
                  <a:lnTo>
                    <a:pt x="0" y="1385290"/>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4" id="24"/>
            <p:cNvSpPr/>
            <p:nvPr/>
          </p:nvSpPr>
          <p:spPr>
            <a:xfrm flipH="false" flipV="false" rot="0">
              <a:off x="2179993" y="8000935"/>
              <a:ext cx="1132951" cy="1455895"/>
            </a:xfrm>
            <a:custGeom>
              <a:avLst/>
              <a:gdLst/>
              <a:ahLst/>
              <a:cxnLst/>
              <a:rect r="r" b="b" t="t" l="l"/>
              <a:pathLst>
                <a:path h="1455895" w="1132951">
                  <a:moveTo>
                    <a:pt x="0" y="0"/>
                  </a:moveTo>
                  <a:lnTo>
                    <a:pt x="1132951" y="0"/>
                  </a:lnTo>
                  <a:lnTo>
                    <a:pt x="1132951" y="1455895"/>
                  </a:lnTo>
                  <a:lnTo>
                    <a:pt x="0" y="1455895"/>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5" id="25"/>
            <p:cNvSpPr/>
            <p:nvPr/>
          </p:nvSpPr>
          <p:spPr>
            <a:xfrm flipH="true" flipV="false" rot="0">
              <a:off x="4280458" y="7726488"/>
              <a:ext cx="872958" cy="1352471"/>
            </a:xfrm>
            <a:custGeom>
              <a:avLst/>
              <a:gdLst/>
              <a:ahLst/>
              <a:cxnLst/>
              <a:rect r="r" b="b" t="t" l="l"/>
              <a:pathLst>
                <a:path h="1352471" w="872958">
                  <a:moveTo>
                    <a:pt x="872958" y="0"/>
                  </a:moveTo>
                  <a:lnTo>
                    <a:pt x="0" y="0"/>
                  </a:lnTo>
                  <a:lnTo>
                    <a:pt x="0" y="1352470"/>
                  </a:lnTo>
                  <a:lnTo>
                    <a:pt x="872958" y="1352470"/>
                  </a:lnTo>
                  <a:lnTo>
                    <a:pt x="872958"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6" id="26"/>
            <p:cNvSpPr/>
            <p:nvPr/>
          </p:nvSpPr>
          <p:spPr>
            <a:xfrm flipH="false" flipV="false" rot="0">
              <a:off x="4889984" y="7165038"/>
              <a:ext cx="1231094" cy="1907329"/>
            </a:xfrm>
            <a:custGeom>
              <a:avLst/>
              <a:gdLst/>
              <a:ahLst/>
              <a:cxnLst/>
              <a:rect r="r" b="b" t="t" l="l"/>
              <a:pathLst>
                <a:path h="1907329" w="1231094">
                  <a:moveTo>
                    <a:pt x="0" y="0"/>
                  </a:moveTo>
                  <a:lnTo>
                    <a:pt x="1231094" y="0"/>
                  </a:lnTo>
                  <a:lnTo>
                    <a:pt x="1231094" y="1907329"/>
                  </a:lnTo>
                  <a:lnTo>
                    <a:pt x="0" y="190732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27" id="27"/>
            <p:cNvSpPr/>
            <p:nvPr/>
          </p:nvSpPr>
          <p:spPr>
            <a:xfrm flipH="false" flipV="false" rot="0">
              <a:off x="3566588" y="8368486"/>
              <a:ext cx="1758541" cy="1752146"/>
            </a:xfrm>
            <a:custGeom>
              <a:avLst/>
              <a:gdLst/>
              <a:ahLst/>
              <a:cxnLst/>
              <a:rect r="r" b="b" t="t" l="l"/>
              <a:pathLst>
                <a:path h="1752146" w="1758541">
                  <a:moveTo>
                    <a:pt x="0" y="0"/>
                  </a:moveTo>
                  <a:lnTo>
                    <a:pt x="1758541" y="0"/>
                  </a:lnTo>
                  <a:lnTo>
                    <a:pt x="1758541" y="1752146"/>
                  </a:lnTo>
                  <a:lnTo>
                    <a:pt x="0" y="1752146"/>
                  </a:lnTo>
                  <a:lnTo>
                    <a:pt x="0" y="0"/>
                  </a:lnTo>
                  <a:close/>
                </a:path>
              </a:pathLst>
            </a:custGeom>
            <a:blipFill>
              <a:blip r:embed="rId29">
                <a:extLst>
                  <a:ext uri="{96DAC541-7B7A-43D3-8B79-37D633B846F1}">
                    <asvg:svgBlip xmlns:asvg="http://schemas.microsoft.com/office/drawing/2016/SVG/main" r:embed="rId30"/>
                  </a:ext>
                </a:extLst>
              </a:blip>
              <a:stretch>
                <a:fillRect l="0" t="0" r="0" b="0"/>
              </a:stretch>
            </a:blipFill>
          </p:spPr>
        </p:sp>
      </p:grpSp>
      <p:grpSp>
        <p:nvGrpSpPr>
          <p:cNvPr name="Group 28" id="28"/>
          <p:cNvGrpSpPr/>
          <p:nvPr/>
        </p:nvGrpSpPr>
        <p:grpSpPr>
          <a:xfrm rot="0">
            <a:off x="13510749" y="7693756"/>
            <a:ext cx="4777251" cy="2593244"/>
            <a:chOff x="0" y="0"/>
            <a:chExt cx="6369668" cy="3457658"/>
          </a:xfrm>
        </p:grpSpPr>
        <p:sp>
          <p:nvSpPr>
            <p:cNvPr name="Freeform 29" id="29"/>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31"/>
              <a:stretch>
                <a:fillRect l="0" t="0" r="0" b="0"/>
              </a:stretch>
            </a:blipFill>
          </p:spPr>
        </p:sp>
        <p:sp>
          <p:nvSpPr>
            <p:cNvPr name="Freeform 30" id="30"/>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32"/>
              <a:stretch>
                <a:fillRect l="0" t="0" r="0" b="0"/>
              </a:stretch>
            </a:blipFill>
          </p:spPr>
        </p:sp>
      </p:grpSp>
      <p:sp>
        <p:nvSpPr>
          <p:cNvPr name="TextBox 31" id="31"/>
          <p:cNvSpPr txBox="true"/>
          <p:nvPr/>
        </p:nvSpPr>
        <p:spPr>
          <a:xfrm rot="0">
            <a:off x="2701527" y="8153400"/>
            <a:ext cx="8847575" cy="1104900"/>
          </a:xfrm>
          <a:prstGeom prst="rect">
            <a:avLst/>
          </a:prstGeom>
        </p:spPr>
        <p:txBody>
          <a:bodyPr anchor="t" rtlCol="false" tIns="0" lIns="0" bIns="0" rIns="0">
            <a:spAutoFit/>
          </a:bodyPr>
          <a:lstStyle/>
          <a:p>
            <a:pPr algn="ctr" marL="0" indent="0" lvl="0">
              <a:lnSpc>
                <a:spcPts val="7050"/>
              </a:lnSpc>
            </a:pPr>
            <a:r>
              <a:rPr lang="en-US" sz="7500">
                <a:solidFill>
                  <a:srgbClr val="FDE0A0"/>
                </a:solidFill>
                <a:latin typeface="Chunk Five"/>
                <a:ea typeface="Chunk Five"/>
                <a:cs typeface="Chunk Five"/>
                <a:sym typeface="Chunk Five"/>
              </a:rPr>
              <a:t>Share your story</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1D5175"/>
        </a:solidFill>
      </p:bgPr>
    </p:bg>
    <p:spTree>
      <p:nvGrpSpPr>
        <p:cNvPr id="1" name=""/>
        <p:cNvGrpSpPr/>
        <p:nvPr/>
      </p:nvGrpSpPr>
      <p:grpSpPr>
        <a:xfrm>
          <a:off x="0" y="0"/>
          <a:ext cx="0" cy="0"/>
          <a:chOff x="0" y="0"/>
          <a:chExt cx="0" cy="0"/>
        </a:xfrm>
      </p:grpSpPr>
      <p:grpSp>
        <p:nvGrpSpPr>
          <p:cNvPr name="Group 2" id="2"/>
          <p:cNvGrpSpPr/>
          <p:nvPr/>
        </p:nvGrpSpPr>
        <p:grpSpPr>
          <a:xfrm rot="0">
            <a:off x="4134326" y="1707410"/>
            <a:ext cx="9546770" cy="3940915"/>
            <a:chOff x="0" y="0"/>
            <a:chExt cx="12729027" cy="5254554"/>
          </a:xfrm>
        </p:grpSpPr>
        <p:sp>
          <p:nvSpPr>
            <p:cNvPr name="AutoShape 3" id="3"/>
            <p:cNvSpPr/>
            <p:nvPr/>
          </p:nvSpPr>
          <p:spPr>
            <a:xfrm rot="0">
              <a:off x="4659424" y="0"/>
              <a:ext cx="5014743" cy="2859844"/>
            </a:xfrm>
            <a:prstGeom prst="rect">
              <a:avLst/>
            </a:prstGeom>
            <a:solidFill>
              <a:srgbClr val="FFCE5C"/>
            </a:solidFill>
          </p:spPr>
        </p:sp>
        <p:sp>
          <p:nvSpPr>
            <p:cNvPr name="Freeform 4" id="4"/>
            <p:cNvSpPr/>
            <p:nvPr/>
          </p:nvSpPr>
          <p:spPr>
            <a:xfrm flipH="false" flipV="false" rot="-10800000">
              <a:off x="0" y="2603147"/>
              <a:ext cx="1304610" cy="2609220"/>
            </a:xfrm>
            <a:custGeom>
              <a:avLst/>
              <a:gdLst/>
              <a:ahLst/>
              <a:cxnLst/>
              <a:rect r="r" b="b" t="t" l="l"/>
              <a:pathLst>
                <a:path h="2609220" w="1304610">
                  <a:moveTo>
                    <a:pt x="0" y="0"/>
                  </a:moveTo>
                  <a:lnTo>
                    <a:pt x="1304610" y="0"/>
                  </a:lnTo>
                  <a:lnTo>
                    <a:pt x="1304610" y="2609220"/>
                  </a:lnTo>
                  <a:lnTo>
                    <a:pt x="0" y="26092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5" id="5"/>
            <p:cNvSpPr/>
            <p:nvPr/>
          </p:nvSpPr>
          <p:spPr>
            <a:xfrm rot="0">
              <a:off x="1288511" y="2603147"/>
              <a:ext cx="10225738" cy="2609220"/>
            </a:xfrm>
            <a:prstGeom prst="rect">
              <a:avLst/>
            </a:prstGeom>
            <a:solidFill>
              <a:srgbClr val="6BB9D4"/>
            </a:solidFill>
          </p:spPr>
        </p:sp>
        <p:sp>
          <p:nvSpPr>
            <p:cNvPr name="Freeform 6" id="6"/>
            <p:cNvSpPr/>
            <p:nvPr/>
          </p:nvSpPr>
          <p:spPr>
            <a:xfrm flipH="false" flipV="false" rot="-10800000">
              <a:off x="3462868" y="0"/>
              <a:ext cx="1309991" cy="2619983"/>
            </a:xfrm>
            <a:custGeom>
              <a:avLst/>
              <a:gdLst/>
              <a:ahLst/>
              <a:cxnLst/>
              <a:rect r="r" b="b" t="t" l="l"/>
              <a:pathLst>
                <a:path h="2619983" w="1309991">
                  <a:moveTo>
                    <a:pt x="0" y="0"/>
                  </a:moveTo>
                  <a:lnTo>
                    <a:pt x="1309991" y="0"/>
                  </a:lnTo>
                  <a:lnTo>
                    <a:pt x="1309991" y="2619983"/>
                  </a:lnTo>
                  <a:lnTo>
                    <a:pt x="0" y="261998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4192792" y="1171283"/>
              <a:ext cx="4098173" cy="4083270"/>
            </a:xfrm>
            <a:custGeom>
              <a:avLst/>
              <a:gdLst/>
              <a:ahLst/>
              <a:cxnLst/>
              <a:rect r="r" b="b" t="t" l="l"/>
              <a:pathLst>
                <a:path h="4083270" w="4098173">
                  <a:moveTo>
                    <a:pt x="0" y="0"/>
                  </a:moveTo>
                  <a:lnTo>
                    <a:pt x="4098172" y="0"/>
                  </a:lnTo>
                  <a:lnTo>
                    <a:pt x="4098172" y="4083271"/>
                  </a:lnTo>
                  <a:lnTo>
                    <a:pt x="0" y="40832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1132326" y="3558865"/>
              <a:ext cx="5543404" cy="1668334"/>
            </a:xfrm>
            <a:custGeom>
              <a:avLst/>
              <a:gdLst/>
              <a:ahLst/>
              <a:cxnLst/>
              <a:rect r="r" b="b" t="t" l="l"/>
              <a:pathLst>
                <a:path h="1668334" w="5543404">
                  <a:moveTo>
                    <a:pt x="0" y="0"/>
                  </a:moveTo>
                  <a:lnTo>
                    <a:pt x="5543404" y="0"/>
                  </a:lnTo>
                  <a:lnTo>
                    <a:pt x="5543404" y="1668333"/>
                  </a:lnTo>
                  <a:lnTo>
                    <a:pt x="0" y="1668333"/>
                  </a:lnTo>
                  <a:lnTo>
                    <a:pt x="0" y="0"/>
                  </a:lnTo>
                  <a:close/>
                </a:path>
              </a:pathLst>
            </a:custGeom>
            <a:blipFill>
              <a:blip r:embed="rId9">
                <a:extLst>
                  <a:ext uri="{96DAC541-7B7A-43D3-8B79-37D633B846F1}">
                    <asvg:svgBlip xmlns:asvg="http://schemas.microsoft.com/office/drawing/2016/SVG/main" r:embed="rId10"/>
                  </a:ext>
                </a:extLst>
              </a:blip>
              <a:stretch>
                <a:fillRect l="0" t="0" r="-1075" b="-24540"/>
              </a:stretch>
            </a:blipFill>
          </p:spPr>
        </p:sp>
        <p:sp>
          <p:nvSpPr>
            <p:cNvPr name="Freeform 9" id="9"/>
            <p:cNvSpPr/>
            <p:nvPr/>
          </p:nvSpPr>
          <p:spPr>
            <a:xfrm flipH="false" flipV="false" rot="0">
              <a:off x="1738812" y="650455"/>
              <a:ext cx="3088427" cy="3037890"/>
            </a:xfrm>
            <a:custGeom>
              <a:avLst/>
              <a:gdLst/>
              <a:ahLst/>
              <a:cxnLst/>
              <a:rect r="r" b="b" t="t" l="l"/>
              <a:pathLst>
                <a:path h="3037890" w="3088427">
                  <a:moveTo>
                    <a:pt x="0" y="0"/>
                  </a:moveTo>
                  <a:lnTo>
                    <a:pt x="3088427" y="0"/>
                  </a:lnTo>
                  <a:lnTo>
                    <a:pt x="3088427" y="3037889"/>
                  </a:lnTo>
                  <a:lnTo>
                    <a:pt x="0" y="303788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3462868" y="749549"/>
              <a:ext cx="2973460" cy="1075852"/>
            </a:xfrm>
            <a:custGeom>
              <a:avLst/>
              <a:gdLst/>
              <a:ahLst/>
              <a:cxnLst/>
              <a:rect r="r" b="b" t="t" l="l"/>
              <a:pathLst>
                <a:path h="1075852" w="2973460">
                  <a:moveTo>
                    <a:pt x="0" y="0"/>
                  </a:moveTo>
                  <a:lnTo>
                    <a:pt x="2973460" y="0"/>
                  </a:lnTo>
                  <a:lnTo>
                    <a:pt x="2973460" y="1075852"/>
                  </a:lnTo>
                  <a:lnTo>
                    <a:pt x="0" y="1075852"/>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true" flipV="false" rot="-10800000">
              <a:off x="9640860" y="0"/>
              <a:ext cx="1309991" cy="2619983"/>
            </a:xfrm>
            <a:custGeom>
              <a:avLst/>
              <a:gdLst/>
              <a:ahLst/>
              <a:cxnLst/>
              <a:rect r="r" b="b" t="t" l="l"/>
              <a:pathLst>
                <a:path h="2619983" w="1309991">
                  <a:moveTo>
                    <a:pt x="1309992" y="0"/>
                  </a:moveTo>
                  <a:lnTo>
                    <a:pt x="0" y="0"/>
                  </a:lnTo>
                  <a:lnTo>
                    <a:pt x="0" y="2619983"/>
                  </a:lnTo>
                  <a:lnTo>
                    <a:pt x="1309992" y="2619983"/>
                  </a:lnTo>
                  <a:lnTo>
                    <a:pt x="1309992"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6859655" y="1581926"/>
              <a:ext cx="3247339" cy="1174946"/>
            </a:xfrm>
            <a:custGeom>
              <a:avLst/>
              <a:gdLst/>
              <a:ahLst/>
              <a:cxnLst/>
              <a:rect r="r" b="b" t="t" l="l"/>
              <a:pathLst>
                <a:path h="1174946" w="3247339">
                  <a:moveTo>
                    <a:pt x="0" y="0"/>
                  </a:moveTo>
                  <a:lnTo>
                    <a:pt x="3247339" y="0"/>
                  </a:lnTo>
                  <a:lnTo>
                    <a:pt x="3247339" y="1174946"/>
                  </a:lnTo>
                  <a:lnTo>
                    <a:pt x="0" y="1174946"/>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true" flipV="false" rot="-10800000">
              <a:off x="11424417" y="2603147"/>
              <a:ext cx="1304610" cy="2609220"/>
            </a:xfrm>
            <a:custGeom>
              <a:avLst/>
              <a:gdLst/>
              <a:ahLst/>
              <a:cxnLst/>
              <a:rect r="r" b="b" t="t" l="l"/>
              <a:pathLst>
                <a:path h="2609220" w="1304610">
                  <a:moveTo>
                    <a:pt x="1304610" y="0"/>
                  </a:moveTo>
                  <a:lnTo>
                    <a:pt x="0" y="0"/>
                  </a:lnTo>
                  <a:lnTo>
                    <a:pt x="0" y="2609220"/>
                  </a:lnTo>
                  <a:lnTo>
                    <a:pt x="1304610" y="2609220"/>
                  </a:lnTo>
                  <a:lnTo>
                    <a:pt x="130461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7070643" y="2768674"/>
              <a:ext cx="4529330" cy="2470543"/>
            </a:xfrm>
            <a:custGeom>
              <a:avLst/>
              <a:gdLst/>
              <a:ahLst/>
              <a:cxnLst/>
              <a:rect r="r" b="b" t="t" l="l"/>
              <a:pathLst>
                <a:path h="2470543" w="4529330">
                  <a:moveTo>
                    <a:pt x="0" y="0"/>
                  </a:moveTo>
                  <a:lnTo>
                    <a:pt x="4529330" y="0"/>
                  </a:lnTo>
                  <a:lnTo>
                    <a:pt x="4529330" y="2470543"/>
                  </a:lnTo>
                  <a:lnTo>
                    <a:pt x="0" y="2470543"/>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grpSp>
      <p:sp>
        <p:nvSpPr>
          <p:cNvPr name="TextBox 15" id="15"/>
          <p:cNvSpPr txBox="true"/>
          <p:nvPr/>
        </p:nvSpPr>
        <p:spPr>
          <a:xfrm rot="0">
            <a:off x="4720212" y="6391275"/>
            <a:ext cx="8847575" cy="1104900"/>
          </a:xfrm>
          <a:prstGeom prst="rect">
            <a:avLst/>
          </a:prstGeom>
        </p:spPr>
        <p:txBody>
          <a:bodyPr anchor="t" rtlCol="false" tIns="0" lIns="0" bIns="0" rIns="0">
            <a:spAutoFit/>
          </a:bodyPr>
          <a:lstStyle/>
          <a:p>
            <a:pPr algn="ctr" marL="0" indent="0" lvl="0">
              <a:lnSpc>
                <a:spcPts val="7050"/>
              </a:lnSpc>
            </a:pPr>
            <a:r>
              <a:rPr lang="en-US" sz="7500">
                <a:solidFill>
                  <a:srgbClr val="FDE0A0"/>
                </a:solidFill>
                <a:latin typeface="Chunk Five"/>
                <a:ea typeface="Chunk Five"/>
                <a:cs typeface="Chunk Five"/>
                <a:sym typeface="Chunk Five"/>
              </a:rPr>
              <a:t>Q&amp;A</a:t>
            </a:r>
          </a:p>
        </p:txBody>
      </p:sp>
      <p:grpSp>
        <p:nvGrpSpPr>
          <p:cNvPr name="Group 16" id="16"/>
          <p:cNvGrpSpPr/>
          <p:nvPr/>
        </p:nvGrpSpPr>
        <p:grpSpPr>
          <a:xfrm rot="0">
            <a:off x="13510749" y="7693756"/>
            <a:ext cx="4777251" cy="2593244"/>
            <a:chOff x="0" y="0"/>
            <a:chExt cx="6369668" cy="3457658"/>
          </a:xfrm>
        </p:grpSpPr>
        <p:sp>
          <p:nvSpPr>
            <p:cNvPr name="Freeform 17" id="17"/>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17"/>
              <a:stretch>
                <a:fillRect l="0" t="0" r="0" b="0"/>
              </a:stretch>
            </a:blipFill>
          </p:spPr>
        </p:sp>
        <p:sp>
          <p:nvSpPr>
            <p:cNvPr name="Freeform 18" id="18"/>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18"/>
              <a:stretch>
                <a:fillRect l="0" t="0" r="0" b="0"/>
              </a:stretch>
            </a:blipFill>
          </p:spPr>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1D5175"/>
        </a:solidFill>
      </p:bgPr>
    </p:bg>
    <p:spTree>
      <p:nvGrpSpPr>
        <p:cNvPr id="1" name=""/>
        <p:cNvGrpSpPr/>
        <p:nvPr/>
      </p:nvGrpSpPr>
      <p:grpSpPr>
        <a:xfrm>
          <a:off x="0" y="0"/>
          <a:ext cx="0" cy="0"/>
          <a:chOff x="0" y="0"/>
          <a:chExt cx="0" cy="0"/>
        </a:xfrm>
      </p:grpSpPr>
      <p:sp>
        <p:nvSpPr>
          <p:cNvPr name="Freeform 2" id="2"/>
          <p:cNvSpPr/>
          <p:nvPr/>
        </p:nvSpPr>
        <p:spPr>
          <a:xfrm flipH="false" flipV="false" rot="0">
            <a:off x="9440002" y="1028700"/>
            <a:ext cx="7819298" cy="7832244"/>
          </a:xfrm>
          <a:custGeom>
            <a:avLst/>
            <a:gdLst/>
            <a:ahLst/>
            <a:cxnLst/>
            <a:rect r="r" b="b" t="t" l="l"/>
            <a:pathLst>
              <a:path h="7832244" w="7819298">
                <a:moveTo>
                  <a:pt x="0" y="0"/>
                </a:moveTo>
                <a:lnTo>
                  <a:pt x="7819298" y="0"/>
                </a:lnTo>
                <a:lnTo>
                  <a:pt x="7819298" y="7832244"/>
                </a:lnTo>
                <a:lnTo>
                  <a:pt x="0" y="7832244"/>
                </a:lnTo>
                <a:lnTo>
                  <a:pt x="0" y="0"/>
                </a:lnTo>
                <a:close/>
              </a:path>
            </a:pathLst>
          </a:custGeom>
          <a:blipFill>
            <a:blip r:embed="rId3"/>
            <a:stretch>
              <a:fillRect l="0" t="0" r="0" b="0"/>
            </a:stretch>
          </a:blipFill>
        </p:spPr>
      </p:sp>
      <p:sp>
        <p:nvSpPr>
          <p:cNvPr name="TextBox 3" id="3"/>
          <p:cNvSpPr txBox="true"/>
          <p:nvPr/>
        </p:nvSpPr>
        <p:spPr>
          <a:xfrm rot="0">
            <a:off x="1206500" y="7598644"/>
            <a:ext cx="4427975" cy="349250"/>
          </a:xfrm>
          <a:prstGeom prst="rect">
            <a:avLst/>
          </a:prstGeom>
        </p:spPr>
        <p:txBody>
          <a:bodyPr anchor="t" rtlCol="false" tIns="0" lIns="0" bIns="0" rIns="0">
            <a:spAutoFit/>
          </a:bodyPr>
          <a:lstStyle/>
          <a:p>
            <a:pPr algn="l">
              <a:lnSpc>
                <a:spcPts val="2800"/>
              </a:lnSpc>
            </a:pPr>
            <a:r>
              <a:rPr lang="en-US" b="true" sz="2000">
                <a:solidFill>
                  <a:srgbClr val="FFFFFF"/>
                </a:solidFill>
                <a:latin typeface="Atkinson Hyperlegible Bold"/>
                <a:ea typeface="Atkinson Hyperlegible Bold"/>
                <a:cs typeface="Atkinson Hyperlegible Bold"/>
                <a:sym typeface="Atkinson Hyperlegible Bold"/>
              </a:rPr>
              <a:t>g.</a:t>
            </a:r>
            <a:r>
              <a:rPr lang="en-US" b="true" sz="2000">
                <a:solidFill>
                  <a:srgbClr val="FFFFFF"/>
                </a:solidFill>
                <a:latin typeface="Atkinson Hyperlegible Bold"/>
                <a:ea typeface="Atkinson Hyperlegible Bold"/>
                <a:cs typeface="Atkinson Hyperlegible Bold"/>
                <a:sym typeface="Atkinson Hyperlegible Bold"/>
              </a:rPr>
              <a:t> </a:t>
            </a:r>
          </a:p>
        </p:txBody>
      </p:sp>
      <p:sp>
        <p:nvSpPr>
          <p:cNvPr name="TextBox 4" id="4"/>
          <p:cNvSpPr txBox="true"/>
          <p:nvPr/>
        </p:nvSpPr>
        <p:spPr>
          <a:xfrm rot="0">
            <a:off x="1492050" y="495300"/>
            <a:ext cx="10079660" cy="1104900"/>
          </a:xfrm>
          <a:prstGeom prst="rect">
            <a:avLst/>
          </a:prstGeom>
        </p:spPr>
        <p:txBody>
          <a:bodyPr anchor="t" rtlCol="false" tIns="0" lIns="0" bIns="0" rIns="0">
            <a:spAutoFit/>
          </a:bodyPr>
          <a:lstStyle/>
          <a:p>
            <a:pPr algn="l" marL="0" indent="0" lvl="0">
              <a:lnSpc>
                <a:spcPts val="7050"/>
              </a:lnSpc>
            </a:pPr>
            <a:r>
              <a:rPr lang="en-US" sz="7500">
                <a:solidFill>
                  <a:srgbClr val="FDE0A0"/>
                </a:solidFill>
                <a:latin typeface="Chunk Five"/>
                <a:ea typeface="Chunk Five"/>
                <a:cs typeface="Chunk Five"/>
                <a:sym typeface="Chunk Five"/>
              </a:rPr>
              <a:t>Find out More!</a:t>
            </a:r>
          </a:p>
        </p:txBody>
      </p:sp>
      <p:grpSp>
        <p:nvGrpSpPr>
          <p:cNvPr name="Group 5" id="5"/>
          <p:cNvGrpSpPr/>
          <p:nvPr/>
        </p:nvGrpSpPr>
        <p:grpSpPr>
          <a:xfrm rot="0">
            <a:off x="0" y="7693756"/>
            <a:ext cx="4777251" cy="2593244"/>
            <a:chOff x="0" y="0"/>
            <a:chExt cx="6369668" cy="3457658"/>
          </a:xfrm>
        </p:grpSpPr>
        <p:sp>
          <p:nvSpPr>
            <p:cNvPr name="Freeform 6" id="6"/>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4"/>
              <a:stretch>
                <a:fillRect l="0" t="0" r="0" b="0"/>
              </a:stretch>
            </a:blipFill>
          </p:spPr>
        </p:sp>
        <p:sp>
          <p:nvSpPr>
            <p:cNvPr name="Freeform 7" id="7"/>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5"/>
              <a:stretch>
                <a:fillRect l="0" t="0" r="0" b="0"/>
              </a:stretch>
            </a:blipFill>
          </p:spPr>
        </p:sp>
      </p:grpSp>
      <p:sp>
        <p:nvSpPr>
          <p:cNvPr name="TextBox 8" id="8"/>
          <p:cNvSpPr txBox="true"/>
          <p:nvPr/>
        </p:nvSpPr>
        <p:spPr>
          <a:xfrm rot="0">
            <a:off x="2452519" y="1533525"/>
            <a:ext cx="4649465" cy="3692506"/>
          </a:xfrm>
          <a:prstGeom prst="rect">
            <a:avLst/>
          </a:prstGeom>
        </p:spPr>
        <p:txBody>
          <a:bodyPr anchor="t" rtlCol="false" tIns="0" lIns="0" bIns="0" rIns="0">
            <a:spAutoFit/>
          </a:bodyPr>
          <a:lstStyle/>
          <a:p>
            <a:pPr algn="ctr">
              <a:lnSpc>
                <a:spcPts val="4901"/>
              </a:lnSpc>
            </a:pPr>
            <a:r>
              <a:rPr lang="en-US" sz="3500" u="sng">
                <a:solidFill>
                  <a:srgbClr val="FFFFFF"/>
                </a:solidFill>
                <a:latin typeface="Atkinson Hyperlegible"/>
                <a:ea typeface="Atkinson Hyperlegible"/>
                <a:cs typeface="Atkinson Hyperlegible"/>
                <a:sym typeface="Atkinson Hyperlegible"/>
                <a:hlinkClick r:id="rId6" tooltip="https://autisticrealms.com"/>
              </a:rPr>
              <a:t>www.autisticrealms.com</a:t>
            </a:r>
          </a:p>
          <a:p>
            <a:pPr algn="ctr">
              <a:lnSpc>
                <a:spcPts val="4901"/>
              </a:lnSpc>
            </a:pPr>
          </a:p>
          <a:p>
            <a:pPr algn="ctr">
              <a:lnSpc>
                <a:spcPts val="4901"/>
              </a:lnSpc>
            </a:pPr>
            <a:r>
              <a:rPr lang="en-US" sz="3500" u="sng">
                <a:solidFill>
                  <a:srgbClr val="FFFFFF"/>
                </a:solidFill>
                <a:latin typeface="Atkinson Hyperlegible"/>
                <a:ea typeface="Atkinson Hyperlegible"/>
                <a:cs typeface="Atkinson Hyperlegible"/>
                <a:sym typeface="Atkinson Hyperlegible"/>
                <a:hlinkClick r:id="rId7" tooltip="https://stimpunks.org"/>
              </a:rPr>
              <a:t>www.stimpunks.org</a:t>
            </a:r>
          </a:p>
          <a:p>
            <a:pPr algn="ctr">
              <a:lnSpc>
                <a:spcPts val="4901"/>
              </a:lnSpc>
            </a:pPr>
          </a:p>
          <a:p>
            <a:pPr algn="ctr">
              <a:lnSpc>
                <a:spcPts val="4901"/>
              </a:lnSpc>
            </a:pPr>
            <a:r>
              <a:rPr lang="en-US" sz="3500" u="sng">
                <a:solidFill>
                  <a:srgbClr val="FFFFFF"/>
                </a:solidFill>
                <a:latin typeface="Atkinson Hyperlegible"/>
                <a:ea typeface="Atkinson Hyperlegible"/>
                <a:cs typeface="Atkinson Hyperlegible"/>
                <a:sym typeface="Atkinson Hyperlegible"/>
                <a:hlinkClick r:id="rId8" tooltip="https://monotropism.org"/>
              </a:rPr>
              <a:t>www.monotropism.org</a:t>
            </a:r>
          </a:p>
          <a:p>
            <a:pPr algn="ctr">
              <a:lnSpc>
                <a:spcPts val="4901"/>
              </a:lnSpc>
            </a:pPr>
          </a:p>
        </p:txBody>
      </p:sp>
      <p:sp>
        <p:nvSpPr>
          <p:cNvPr name="TextBox 9" id="9"/>
          <p:cNvSpPr txBox="true"/>
          <p:nvPr/>
        </p:nvSpPr>
        <p:spPr>
          <a:xfrm rot="0">
            <a:off x="968922" y="5153025"/>
            <a:ext cx="7616657" cy="1499235"/>
          </a:xfrm>
          <a:prstGeom prst="rect">
            <a:avLst/>
          </a:prstGeom>
        </p:spPr>
        <p:txBody>
          <a:bodyPr anchor="t" rtlCol="false" tIns="0" lIns="0" bIns="0" rIns="0">
            <a:spAutoFit/>
          </a:bodyPr>
          <a:lstStyle/>
          <a:p>
            <a:pPr algn="ctr">
              <a:lnSpc>
                <a:spcPts val="2820"/>
              </a:lnSpc>
            </a:pPr>
            <a:r>
              <a:rPr lang="en-US" sz="3000">
                <a:solidFill>
                  <a:srgbClr val="FDE0A0"/>
                </a:solidFill>
                <a:latin typeface="Chunk Five"/>
                <a:ea typeface="Chunk Five"/>
                <a:cs typeface="Chunk Five"/>
                <a:sym typeface="Chunk Five"/>
              </a:rPr>
              <a:t>Purchase a poster of the </a:t>
            </a:r>
          </a:p>
          <a:p>
            <a:pPr algn="ctr">
              <a:lnSpc>
                <a:spcPts val="2820"/>
              </a:lnSpc>
            </a:pPr>
            <a:r>
              <a:rPr lang="en-US" sz="3000">
                <a:solidFill>
                  <a:srgbClr val="FDE0A0"/>
                </a:solidFill>
                <a:latin typeface="Chunk Five"/>
                <a:ea typeface="Chunk Five"/>
                <a:cs typeface="Chunk Five"/>
                <a:sym typeface="Chunk Five"/>
              </a:rPr>
              <a:t>Map of Monotropic Experiences </a:t>
            </a:r>
          </a:p>
          <a:p>
            <a:pPr algn="ctr">
              <a:lnSpc>
                <a:spcPts val="2820"/>
              </a:lnSpc>
            </a:pPr>
            <a:r>
              <a:rPr lang="en-US" sz="3000" u="sng">
                <a:solidFill>
                  <a:srgbClr val="FDE0A0"/>
                </a:solidFill>
                <a:latin typeface="Chunk Five"/>
                <a:ea typeface="Chunk Five"/>
                <a:cs typeface="Chunk Five"/>
                <a:sym typeface="Chunk Five"/>
                <a:hlinkClick r:id="rId9" tooltip="https://stimpunks.org/shop/"/>
              </a:rPr>
              <a:t>in Stimpunks shop </a:t>
            </a:r>
          </a:p>
          <a:p>
            <a:pPr algn="ctr" marL="0" indent="0" lvl="0">
              <a:lnSpc>
                <a:spcPts val="2820"/>
              </a:lnSpc>
            </a:pPr>
          </a:p>
        </p:txBody>
      </p:sp>
      <p:sp>
        <p:nvSpPr>
          <p:cNvPr name="TextBox 10" id="10"/>
          <p:cNvSpPr txBox="true"/>
          <p:nvPr/>
        </p:nvSpPr>
        <p:spPr>
          <a:xfrm rot="0">
            <a:off x="968922" y="6661785"/>
            <a:ext cx="7616657" cy="794385"/>
          </a:xfrm>
          <a:prstGeom prst="rect">
            <a:avLst/>
          </a:prstGeom>
        </p:spPr>
        <p:txBody>
          <a:bodyPr anchor="t" rtlCol="false" tIns="0" lIns="0" bIns="0" rIns="0">
            <a:spAutoFit/>
          </a:bodyPr>
          <a:lstStyle/>
          <a:p>
            <a:pPr algn="ctr">
              <a:lnSpc>
                <a:spcPts val="2820"/>
              </a:lnSpc>
            </a:pPr>
            <a:r>
              <a:rPr lang="en-US" sz="3000" u="sng">
                <a:solidFill>
                  <a:srgbClr val="FDE0A0"/>
                </a:solidFill>
                <a:latin typeface="Chunk Five"/>
                <a:ea typeface="Chunk Five"/>
                <a:cs typeface="Chunk Five"/>
                <a:sym typeface="Chunk Five"/>
                <a:hlinkClick r:id="rId10" tooltip="https://stimpunks.org/give/"/>
              </a:rPr>
              <a:t>Donate to Stimpunks and </a:t>
            </a:r>
          </a:p>
          <a:p>
            <a:pPr algn="ctr" marL="0" indent="0" lvl="0">
              <a:lnSpc>
                <a:spcPts val="2820"/>
              </a:lnSpc>
            </a:pPr>
            <a:r>
              <a:rPr lang="en-US" sz="3000" u="sng">
                <a:solidFill>
                  <a:srgbClr val="FDE0A0"/>
                </a:solidFill>
                <a:latin typeface="Chunk Five"/>
                <a:ea typeface="Chunk Five"/>
                <a:cs typeface="Chunk Five"/>
                <a:sym typeface="Chunk Five"/>
                <a:hlinkClick r:id="rId11" tooltip="https://stimpunks.org/give/"/>
              </a:rPr>
              <a:t>support our community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sp>
        <p:nvSpPr>
          <p:cNvPr name="TextBox 2" id="2"/>
          <p:cNvSpPr txBox="true"/>
          <p:nvPr/>
        </p:nvSpPr>
        <p:spPr>
          <a:xfrm rot="0">
            <a:off x="2327538" y="581644"/>
            <a:ext cx="13632924" cy="5867400"/>
          </a:xfrm>
          <a:prstGeom prst="rect">
            <a:avLst/>
          </a:prstGeom>
        </p:spPr>
        <p:txBody>
          <a:bodyPr anchor="t" rtlCol="false" tIns="0" lIns="0" bIns="0" rIns="0">
            <a:spAutoFit/>
          </a:bodyPr>
          <a:lstStyle/>
          <a:p>
            <a:pPr algn="ctr">
              <a:lnSpc>
                <a:spcPts val="9000"/>
              </a:lnSpc>
            </a:pPr>
            <a:r>
              <a:rPr lang="en-US" sz="7500">
                <a:solidFill>
                  <a:srgbClr val="1D5175"/>
                </a:solidFill>
                <a:latin typeface="Chunk Five"/>
                <a:ea typeface="Chunk Five"/>
                <a:cs typeface="Chunk Five"/>
                <a:sym typeface="Chunk Five"/>
              </a:rPr>
              <a:t>Autism is not a disorder.</a:t>
            </a:r>
          </a:p>
          <a:p>
            <a:pPr algn="ctr">
              <a:lnSpc>
                <a:spcPts val="9000"/>
              </a:lnSpc>
            </a:pPr>
          </a:p>
          <a:p>
            <a:pPr algn="ctr">
              <a:lnSpc>
                <a:spcPts val="9000"/>
              </a:lnSpc>
            </a:pPr>
            <a:r>
              <a:rPr lang="en-US" sz="7500">
                <a:solidFill>
                  <a:srgbClr val="1D5175"/>
                </a:solidFill>
                <a:latin typeface="Chunk Five"/>
                <a:ea typeface="Chunk Five"/>
                <a:cs typeface="Chunk Five"/>
                <a:sym typeface="Chunk Five"/>
              </a:rPr>
              <a:t>Being Autistic </a:t>
            </a:r>
          </a:p>
          <a:p>
            <a:pPr algn="ctr">
              <a:lnSpc>
                <a:spcPts val="9000"/>
              </a:lnSpc>
            </a:pPr>
            <a:r>
              <a:rPr lang="en-US" sz="7500">
                <a:solidFill>
                  <a:srgbClr val="1D5175"/>
                </a:solidFill>
                <a:latin typeface="Chunk Five"/>
                <a:ea typeface="Chunk Five"/>
                <a:cs typeface="Chunk Five"/>
                <a:sym typeface="Chunk Five"/>
              </a:rPr>
              <a:t>is a difference in neurology.</a:t>
            </a:r>
          </a:p>
          <a:p>
            <a:pPr algn="l" marL="0" indent="0" lvl="0">
              <a:lnSpc>
                <a:spcPts val="9000"/>
              </a:lnSpc>
              <a:spcBef>
                <a:spcPct val="0"/>
              </a:spcBef>
            </a:pPr>
          </a:p>
        </p:txBody>
      </p:sp>
      <p:grpSp>
        <p:nvGrpSpPr>
          <p:cNvPr name="Group 3" id="3"/>
          <p:cNvGrpSpPr/>
          <p:nvPr/>
        </p:nvGrpSpPr>
        <p:grpSpPr>
          <a:xfrm rot="0">
            <a:off x="13510749" y="7693756"/>
            <a:ext cx="4777251" cy="2593244"/>
            <a:chOff x="0" y="0"/>
            <a:chExt cx="6369668" cy="3457658"/>
          </a:xfrm>
        </p:grpSpPr>
        <p:sp>
          <p:nvSpPr>
            <p:cNvPr name="Freeform 4" id="4"/>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3"/>
              <a:stretch>
                <a:fillRect l="0" t="0" r="0" b="0"/>
              </a:stretch>
            </a:blipFill>
          </p:spPr>
        </p:sp>
        <p:sp>
          <p:nvSpPr>
            <p:cNvPr name="Freeform 5" id="5"/>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4"/>
              <a:stretch>
                <a:fillRect l="0" t="0" r="0" b="0"/>
              </a:stretch>
            </a:blipFill>
          </p:spPr>
        </p:sp>
      </p:grpSp>
      <p:sp>
        <p:nvSpPr>
          <p:cNvPr name="Freeform 6" id="6"/>
          <p:cNvSpPr/>
          <p:nvPr/>
        </p:nvSpPr>
        <p:spPr>
          <a:xfrm flipH="false" flipV="false" rot="0">
            <a:off x="5486400" y="5758390"/>
            <a:ext cx="7315200" cy="3231988"/>
          </a:xfrm>
          <a:custGeom>
            <a:avLst/>
            <a:gdLst/>
            <a:ahLst/>
            <a:cxnLst/>
            <a:rect r="r" b="b" t="t" l="l"/>
            <a:pathLst>
              <a:path h="3231988" w="7315200">
                <a:moveTo>
                  <a:pt x="0" y="0"/>
                </a:moveTo>
                <a:lnTo>
                  <a:pt x="7315200" y="0"/>
                </a:lnTo>
                <a:lnTo>
                  <a:pt x="7315200" y="3231988"/>
                </a:lnTo>
                <a:lnTo>
                  <a:pt x="0" y="32319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1D5175"/>
        </a:solidFill>
      </p:bgPr>
    </p:bg>
    <p:spTree>
      <p:nvGrpSpPr>
        <p:cNvPr id="1" name=""/>
        <p:cNvGrpSpPr/>
        <p:nvPr/>
      </p:nvGrpSpPr>
      <p:grpSpPr>
        <a:xfrm>
          <a:off x="0" y="0"/>
          <a:ext cx="0" cy="0"/>
          <a:chOff x="0" y="0"/>
          <a:chExt cx="0" cy="0"/>
        </a:xfrm>
      </p:grpSpPr>
      <p:sp>
        <p:nvSpPr>
          <p:cNvPr name="Freeform 2" id="2"/>
          <p:cNvSpPr/>
          <p:nvPr/>
        </p:nvSpPr>
        <p:spPr>
          <a:xfrm flipH="false" flipV="false" rot="0">
            <a:off x="411634" y="1028700"/>
            <a:ext cx="7819298" cy="7832244"/>
          </a:xfrm>
          <a:custGeom>
            <a:avLst/>
            <a:gdLst/>
            <a:ahLst/>
            <a:cxnLst/>
            <a:rect r="r" b="b" t="t" l="l"/>
            <a:pathLst>
              <a:path h="7832244" w="7819298">
                <a:moveTo>
                  <a:pt x="0" y="0"/>
                </a:moveTo>
                <a:lnTo>
                  <a:pt x="7819298" y="0"/>
                </a:lnTo>
                <a:lnTo>
                  <a:pt x="7819298" y="7832244"/>
                </a:lnTo>
                <a:lnTo>
                  <a:pt x="0" y="7832244"/>
                </a:lnTo>
                <a:lnTo>
                  <a:pt x="0" y="0"/>
                </a:lnTo>
                <a:close/>
              </a:path>
            </a:pathLst>
          </a:custGeom>
          <a:blipFill>
            <a:blip r:embed="rId3"/>
            <a:stretch>
              <a:fillRect l="0" t="0" r="0" b="0"/>
            </a:stretch>
          </a:blipFill>
        </p:spPr>
      </p:sp>
      <p:grpSp>
        <p:nvGrpSpPr>
          <p:cNvPr name="Group 3" id="3"/>
          <p:cNvGrpSpPr/>
          <p:nvPr/>
        </p:nvGrpSpPr>
        <p:grpSpPr>
          <a:xfrm rot="0">
            <a:off x="13288026" y="7693756"/>
            <a:ext cx="4777251" cy="2593244"/>
            <a:chOff x="0" y="0"/>
            <a:chExt cx="6369668" cy="3457658"/>
          </a:xfrm>
        </p:grpSpPr>
        <p:sp>
          <p:nvSpPr>
            <p:cNvPr name="Freeform 4" id="4"/>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4"/>
              <a:stretch>
                <a:fillRect l="0" t="0" r="0" b="0"/>
              </a:stretch>
            </a:blipFill>
          </p:spPr>
        </p:sp>
        <p:sp>
          <p:nvSpPr>
            <p:cNvPr name="Freeform 5" id="5"/>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5"/>
              <a:stretch>
                <a:fillRect l="0" t="0" r="0" b="0"/>
              </a:stretch>
            </a:blipFill>
          </p:spPr>
        </p:sp>
      </p:grpSp>
      <p:grpSp>
        <p:nvGrpSpPr>
          <p:cNvPr name="Group 6" id="6"/>
          <p:cNvGrpSpPr/>
          <p:nvPr/>
        </p:nvGrpSpPr>
        <p:grpSpPr>
          <a:xfrm rot="0">
            <a:off x="8659843" y="1028700"/>
            <a:ext cx="8884846" cy="6477571"/>
            <a:chOff x="0" y="0"/>
            <a:chExt cx="11846461" cy="8636761"/>
          </a:xfrm>
        </p:grpSpPr>
        <p:sp>
          <p:nvSpPr>
            <p:cNvPr name="TextBox 7" id="7"/>
            <p:cNvSpPr txBox="true"/>
            <p:nvPr/>
          </p:nvSpPr>
          <p:spPr>
            <a:xfrm rot="0">
              <a:off x="247168" y="-152400"/>
              <a:ext cx="11599292" cy="3200400"/>
            </a:xfrm>
            <a:prstGeom prst="rect">
              <a:avLst/>
            </a:prstGeom>
          </p:spPr>
          <p:txBody>
            <a:bodyPr anchor="t" rtlCol="false" tIns="0" lIns="0" bIns="0" rIns="0">
              <a:spAutoFit/>
            </a:bodyPr>
            <a:lstStyle/>
            <a:p>
              <a:pPr algn="l" marL="0" indent="0" lvl="0">
                <a:lnSpc>
                  <a:spcPts val="9000"/>
                </a:lnSpc>
                <a:spcBef>
                  <a:spcPct val="0"/>
                </a:spcBef>
              </a:pPr>
              <a:r>
                <a:rPr lang="en-US" sz="7500">
                  <a:solidFill>
                    <a:srgbClr val="FDE0A0"/>
                  </a:solidFill>
                  <a:latin typeface="Chunk Five"/>
                  <a:ea typeface="Chunk Five"/>
                  <a:cs typeface="Chunk Five"/>
                  <a:sym typeface="Chunk Five"/>
                </a:rPr>
                <a:t>Learning Objectives:</a:t>
              </a:r>
            </a:p>
          </p:txBody>
        </p:sp>
        <p:sp>
          <p:nvSpPr>
            <p:cNvPr name="TextBox 8" id="8"/>
            <p:cNvSpPr txBox="true"/>
            <p:nvPr/>
          </p:nvSpPr>
          <p:spPr>
            <a:xfrm rot="0">
              <a:off x="0" y="3335569"/>
              <a:ext cx="11354912" cy="5301192"/>
            </a:xfrm>
            <a:prstGeom prst="rect">
              <a:avLst/>
            </a:prstGeom>
          </p:spPr>
          <p:txBody>
            <a:bodyPr anchor="t" rtlCol="false" tIns="0" lIns="0" bIns="0" rIns="0">
              <a:spAutoFit/>
            </a:bodyPr>
            <a:lstStyle/>
            <a:p>
              <a:pPr algn="l" marL="539749" indent="-269875" lvl="1">
                <a:lnSpc>
                  <a:spcPts val="3999"/>
                </a:lnSpc>
                <a:buAutoNum type="arabicPeriod" startAt="1"/>
              </a:pPr>
              <a:r>
                <a:rPr lang="en-US" b="true" sz="2499">
                  <a:solidFill>
                    <a:srgbClr val="FFFFFF"/>
                  </a:solidFill>
                  <a:latin typeface="Atkinson Hyperlegible Bold"/>
                  <a:ea typeface="Atkinson Hyperlegible Bold"/>
                  <a:cs typeface="Atkinson Hyperlegible Bold"/>
                  <a:sym typeface="Atkinson Hyperlegible Bold"/>
                </a:rPr>
                <a:t> Understanding the Difficulties of Neuronormative Domination</a:t>
              </a:r>
            </a:p>
            <a:p>
              <a:pPr algn="l" marL="539749" indent="-269875" lvl="1">
                <a:lnSpc>
                  <a:spcPts val="3999"/>
                </a:lnSpc>
                <a:buAutoNum type="arabicPeriod" startAt="1"/>
              </a:pPr>
              <a:r>
                <a:rPr lang="en-US" b="true" sz="2499">
                  <a:solidFill>
                    <a:srgbClr val="FFFFFF"/>
                  </a:solidFill>
                  <a:latin typeface="Atkinson Hyperlegible Bold"/>
                  <a:ea typeface="Atkinson Hyperlegible Bold"/>
                  <a:cs typeface="Atkinson Hyperlegible Bold"/>
                  <a:sym typeface="Atkinson Hyperlegible Bold"/>
                </a:rPr>
                <a:t> Undertstanding Monotropism and Stuck States</a:t>
              </a:r>
            </a:p>
            <a:p>
              <a:pPr algn="l" marL="539749" indent="-269875" lvl="1">
                <a:lnSpc>
                  <a:spcPts val="3999"/>
                </a:lnSpc>
                <a:buAutoNum type="arabicPeriod" startAt="1"/>
              </a:pPr>
              <a:r>
                <a:rPr lang="en-US" b="true" sz="2499">
                  <a:solidFill>
                    <a:srgbClr val="FFFFFF"/>
                  </a:solidFill>
                  <a:latin typeface="Atkinson Hyperlegible Bold"/>
                  <a:ea typeface="Atkinson Hyperlegible Bold"/>
                  <a:cs typeface="Atkinson Hyperlegible Bold"/>
                  <a:sym typeface="Atkinson Hyperlegible Bold"/>
                </a:rPr>
                <a:t> Undertstanding Monotropism and Flow States</a:t>
              </a:r>
            </a:p>
            <a:p>
              <a:pPr algn="l" marL="539749" indent="-269875" lvl="1">
                <a:lnSpc>
                  <a:spcPts val="3999"/>
                </a:lnSpc>
                <a:buAutoNum type="arabicPeriod" startAt="1"/>
              </a:pPr>
              <a:r>
                <a:rPr lang="en-US" b="true" sz="2499">
                  <a:solidFill>
                    <a:srgbClr val="FFFFFF"/>
                  </a:solidFill>
                  <a:latin typeface="Atkinson Hyperlegible Bold"/>
                  <a:ea typeface="Atkinson Hyperlegible Bold"/>
                  <a:cs typeface="Atkinson Hyperlegible Bold"/>
                  <a:sym typeface="Atkinson Hyperlegible Bold"/>
                </a:rPr>
                <a:t> Understanding Monotropic Socialising and Importance of the Environment</a:t>
              </a:r>
            </a:p>
            <a:p>
              <a:pPr algn="l">
                <a:lnSpc>
                  <a:spcPts val="3999"/>
                </a:lnSpc>
              </a:pPr>
            </a:p>
            <a:p>
              <a:pPr algn="l">
                <a:lnSpc>
                  <a:spcPts val="3999"/>
                </a:lnSpc>
              </a:pP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5175"/>
        </a:solidFill>
      </p:bgPr>
    </p:bg>
    <p:spTree>
      <p:nvGrpSpPr>
        <p:cNvPr id="1" name=""/>
        <p:cNvGrpSpPr/>
        <p:nvPr/>
      </p:nvGrpSpPr>
      <p:grpSpPr>
        <a:xfrm>
          <a:off x="0" y="0"/>
          <a:ext cx="0" cy="0"/>
          <a:chOff x="0" y="0"/>
          <a:chExt cx="0" cy="0"/>
        </a:xfrm>
      </p:grpSpPr>
      <p:grpSp>
        <p:nvGrpSpPr>
          <p:cNvPr name="Group 2" id="2"/>
          <p:cNvGrpSpPr/>
          <p:nvPr/>
        </p:nvGrpSpPr>
        <p:grpSpPr>
          <a:xfrm rot="0">
            <a:off x="520752" y="2548153"/>
            <a:ext cx="8147688" cy="3086100"/>
            <a:chOff x="0" y="0"/>
            <a:chExt cx="2145893" cy="812800"/>
          </a:xfrm>
        </p:grpSpPr>
        <p:sp>
          <p:nvSpPr>
            <p:cNvPr name="Freeform 3" id="3"/>
            <p:cNvSpPr/>
            <p:nvPr/>
          </p:nvSpPr>
          <p:spPr>
            <a:xfrm flipH="false" flipV="false" rot="0">
              <a:off x="0" y="0"/>
              <a:ext cx="2145893" cy="812800"/>
            </a:xfrm>
            <a:custGeom>
              <a:avLst/>
              <a:gdLst/>
              <a:ahLst/>
              <a:cxnLst/>
              <a:rect r="r" b="b" t="t" l="l"/>
              <a:pathLst>
                <a:path h="812800" w="2145893">
                  <a:moveTo>
                    <a:pt x="48460" y="0"/>
                  </a:moveTo>
                  <a:lnTo>
                    <a:pt x="2097433" y="0"/>
                  </a:lnTo>
                  <a:cubicBezTo>
                    <a:pt x="2124197" y="0"/>
                    <a:pt x="2145893" y="21696"/>
                    <a:pt x="2145893" y="48460"/>
                  </a:cubicBezTo>
                  <a:lnTo>
                    <a:pt x="2145893" y="764340"/>
                  </a:lnTo>
                  <a:cubicBezTo>
                    <a:pt x="2145893" y="777192"/>
                    <a:pt x="2140788" y="789518"/>
                    <a:pt x="2131700" y="798606"/>
                  </a:cubicBezTo>
                  <a:cubicBezTo>
                    <a:pt x="2122612" y="807694"/>
                    <a:pt x="2110286" y="812800"/>
                    <a:pt x="2097433" y="812800"/>
                  </a:cubicBezTo>
                  <a:lnTo>
                    <a:pt x="48460" y="812800"/>
                  </a:lnTo>
                  <a:cubicBezTo>
                    <a:pt x="21696" y="812800"/>
                    <a:pt x="0" y="791104"/>
                    <a:pt x="0" y="764340"/>
                  </a:cubicBezTo>
                  <a:lnTo>
                    <a:pt x="0" y="48460"/>
                  </a:lnTo>
                  <a:cubicBezTo>
                    <a:pt x="0" y="21696"/>
                    <a:pt x="21696" y="0"/>
                    <a:pt x="48460" y="0"/>
                  </a:cubicBezTo>
                  <a:close/>
                </a:path>
              </a:pathLst>
            </a:custGeom>
            <a:solidFill>
              <a:srgbClr val="AFD4E1"/>
            </a:solidFill>
          </p:spPr>
        </p:sp>
        <p:sp>
          <p:nvSpPr>
            <p:cNvPr name="TextBox 4" id="4"/>
            <p:cNvSpPr txBox="true"/>
            <p:nvPr/>
          </p:nvSpPr>
          <p:spPr>
            <a:xfrm>
              <a:off x="0" y="-95250"/>
              <a:ext cx="2145893" cy="908050"/>
            </a:xfrm>
            <a:prstGeom prst="rect">
              <a:avLst/>
            </a:prstGeom>
          </p:spPr>
          <p:txBody>
            <a:bodyPr anchor="ctr" rtlCol="false" tIns="50800" lIns="50800" bIns="50800" rIns="50800"/>
            <a:lstStyle/>
            <a:p>
              <a:pPr algn="ctr">
                <a:lnSpc>
                  <a:spcPts val="3359"/>
                </a:lnSpc>
              </a:pPr>
            </a:p>
          </p:txBody>
        </p:sp>
      </p:grpSp>
      <p:grpSp>
        <p:nvGrpSpPr>
          <p:cNvPr name="Group 5" id="5"/>
          <p:cNvGrpSpPr/>
          <p:nvPr/>
        </p:nvGrpSpPr>
        <p:grpSpPr>
          <a:xfrm rot="0">
            <a:off x="9367940" y="2548153"/>
            <a:ext cx="8147688" cy="3086100"/>
            <a:chOff x="0" y="0"/>
            <a:chExt cx="2145893" cy="812800"/>
          </a:xfrm>
        </p:grpSpPr>
        <p:sp>
          <p:nvSpPr>
            <p:cNvPr name="Freeform 6" id="6"/>
            <p:cNvSpPr/>
            <p:nvPr/>
          </p:nvSpPr>
          <p:spPr>
            <a:xfrm flipH="false" flipV="false" rot="0">
              <a:off x="0" y="0"/>
              <a:ext cx="2145893" cy="812800"/>
            </a:xfrm>
            <a:custGeom>
              <a:avLst/>
              <a:gdLst/>
              <a:ahLst/>
              <a:cxnLst/>
              <a:rect r="r" b="b" t="t" l="l"/>
              <a:pathLst>
                <a:path h="812800" w="2145893">
                  <a:moveTo>
                    <a:pt x="48460" y="0"/>
                  </a:moveTo>
                  <a:lnTo>
                    <a:pt x="2097433" y="0"/>
                  </a:lnTo>
                  <a:cubicBezTo>
                    <a:pt x="2124197" y="0"/>
                    <a:pt x="2145893" y="21696"/>
                    <a:pt x="2145893" y="48460"/>
                  </a:cubicBezTo>
                  <a:lnTo>
                    <a:pt x="2145893" y="764340"/>
                  </a:lnTo>
                  <a:cubicBezTo>
                    <a:pt x="2145893" y="777192"/>
                    <a:pt x="2140788" y="789518"/>
                    <a:pt x="2131700" y="798606"/>
                  </a:cubicBezTo>
                  <a:cubicBezTo>
                    <a:pt x="2122612" y="807694"/>
                    <a:pt x="2110286" y="812800"/>
                    <a:pt x="2097433" y="812800"/>
                  </a:cubicBezTo>
                  <a:lnTo>
                    <a:pt x="48460" y="812800"/>
                  </a:lnTo>
                  <a:cubicBezTo>
                    <a:pt x="21696" y="812800"/>
                    <a:pt x="0" y="791104"/>
                    <a:pt x="0" y="764340"/>
                  </a:cubicBezTo>
                  <a:lnTo>
                    <a:pt x="0" y="48460"/>
                  </a:lnTo>
                  <a:cubicBezTo>
                    <a:pt x="0" y="21696"/>
                    <a:pt x="21696" y="0"/>
                    <a:pt x="48460" y="0"/>
                  </a:cubicBezTo>
                  <a:close/>
                </a:path>
              </a:pathLst>
            </a:custGeom>
            <a:solidFill>
              <a:srgbClr val="AFD4E1"/>
            </a:solidFill>
          </p:spPr>
        </p:sp>
        <p:sp>
          <p:nvSpPr>
            <p:cNvPr name="TextBox 7" id="7"/>
            <p:cNvSpPr txBox="true"/>
            <p:nvPr/>
          </p:nvSpPr>
          <p:spPr>
            <a:xfrm>
              <a:off x="0" y="-95250"/>
              <a:ext cx="2145893" cy="908050"/>
            </a:xfrm>
            <a:prstGeom prst="rect">
              <a:avLst/>
            </a:prstGeom>
          </p:spPr>
          <p:txBody>
            <a:bodyPr anchor="ctr" rtlCol="false" tIns="50800" lIns="50800" bIns="50800" rIns="50800"/>
            <a:lstStyle/>
            <a:p>
              <a:pPr algn="ctr">
                <a:lnSpc>
                  <a:spcPts val="3359"/>
                </a:lnSpc>
              </a:pPr>
            </a:p>
          </p:txBody>
        </p:sp>
      </p:grpSp>
      <p:sp>
        <p:nvSpPr>
          <p:cNvPr name="TextBox 8" id="8"/>
          <p:cNvSpPr txBox="true"/>
          <p:nvPr/>
        </p:nvSpPr>
        <p:spPr>
          <a:xfrm rot="0">
            <a:off x="40515" y="2530761"/>
            <a:ext cx="9673588" cy="687885"/>
          </a:xfrm>
          <a:prstGeom prst="rect">
            <a:avLst/>
          </a:prstGeom>
        </p:spPr>
        <p:txBody>
          <a:bodyPr anchor="t" rtlCol="false" tIns="0" lIns="0" bIns="0" rIns="0">
            <a:spAutoFit/>
          </a:bodyPr>
          <a:lstStyle/>
          <a:p>
            <a:pPr algn="ctr">
              <a:lnSpc>
                <a:spcPts val="5660"/>
              </a:lnSpc>
            </a:pPr>
            <a:r>
              <a:rPr lang="en-US" sz="4042">
                <a:solidFill>
                  <a:srgbClr val="413021"/>
                </a:solidFill>
                <a:latin typeface="Atkinson Hyperlegible"/>
                <a:ea typeface="Atkinson Hyperlegible"/>
                <a:cs typeface="Atkinson Hyperlegible"/>
                <a:sym typeface="Atkinson Hyperlegible"/>
              </a:rPr>
              <a:t>Medical  Model</a:t>
            </a:r>
          </a:p>
        </p:txBody>
      </p:sp>
      <p:sp>
        <p:nvSpPr>
          <p:cNvPr name="TextBox 9" id="9"/>
          <p:cNvSpPr txBox="true"/>
          <p:nvPr/>
        </p:nvSpPr>
        <p:spPr>
          <a:xfrm rot="0">
            <a:off x="2108356" y="327660"/>
            <a:ext cx="14673858" cy="1118237"/>
          </a:xfrm>
          <a:prstGeom prst="rect">
            <a:avLst/>
          </a:prstGeom>
        </p:spPr>
        <p:txBody>
          <a:bodyPr anchor="t" rtlCol="false" tIns="0" lIns="0" bIns="0" rIns="0">
            <a:spAutoFit/>
          </a:bodyPr>
          <a:lstStyle/>
          <a:p>
            <a:pPr algn="ctr">
              <a:lnSpc>
                <a:spcPts val="8189"/>
              </a:lnSpc>
            </a:pPr>
            <a:r>
              <a:rPr lang="en-US" sz="5849">
                <a:solidFill>
                  <a:srgbClr val="DDFCFD"/>
                </a:solidFill>
                <a:latin typeface="Chunk Five"/>
                <a:ea typeface="Chunk Five"/>
                <a:cs typeface="Chunk Five"/>
                <a:sym typeface="Chunk Five"/>
              </a:rPr>
              <a:t>Embracing the Neurodiversity Paradigm</a:t>
            </a:r>
          </a:p>
        </p:txBody>
      </p:sp>
      <p:sp>
        <p:nvSpPr>
          <p:cNvPr name="TextBox 10" id="10"/>
          <p:cNvSpPr txBox="true"/>
          <p:nvPr/>
        </p:nvSpPr>
        <p:spPr>
          <a:xfrm rot="0">
            <a:off x="1641968" y="2807071"/>
            <a:ext cx="6470681" cy="2462530"/>
          </a:xfrm>
          <a:prstGeom prst="rect">
            <a:avLst/>
          </a:prstGeom>
        </p:spPr>
        <p:txBody>
          <a:bodyPr anchor="t" rtlCol="false" tIns="0" lIns="0" bIns="0" rIns="0">
            <a:spAutoFit/>
          </a:bodyPr>
          <a:lstStyle/>
          <a:p>
            <a:pPr algn="ctr">
              <a:lnSpc>
                <a:spcPts val="3919"/>
              </a:lnSpc>
            </a:pPr>
          </a:p>
          <a:p>
            <a:pPr algn="ctr">
              <a:lnSpc>
                <a:spcPts val="3919"/>
              </a:lnSpc>
            </a:pPr>
            <a:r>
              <a:rPr lang="en-US" sz="2799">
                <a:solidFill>
                  <a:srgbClr val="413021"/>
                </a:solidFill>
                <a:latin typeface="Atkinson Hyperlegible"/>
                <a:ea typeface="Atkinson Hyperlegible"/>
                <a:cs typeface="Atkinson Hyperlegible"/>
                <a:sym typeface="Atkinson Hyperlegible"/>
              </a:rPr>
              <a:t>Fix or cure the person.</a:t>
            </a:r>
          </a:p>
          <a:p>
            <a:pPr algn="ctr">
              <a:lnSpc>
                <a:spcPts val="3919"/>
              </a:lnSpc>
            </a:pPr>
            <a:r>
              <a:rPr lang="en-US" sz="2799">
                <a:solidFill>
                  <a:srgbClr val="413021"/>
                </a:solidFill>
                <a:latin typeface="Atkinson Hyperlegible"/>
                <a:ea typeface="Atkinson Hyperlegible"/>
                <a:cs typeface="Atkinson Hyperlegible"/>
                <a:sym typeface="Atkinson Hyperlegible"/>
              </a:rPr>
              <a:t>Try to change the person so they</a:t>
            </a:r>
          </a:p>
          <a:p>
            <a:pPr algn="ctr">
              <a:lnSpc>
                <a:spcPts val="3919"/>
              </a:lnSpc>
            </a:pPr>
            <a:r>
              <a:rPr lang="en-US" sz="2799">
                <a:solidFill>
                  <a:srgbClr val="413021"/>
                </a:solidFill>
                <a:latin typeface="Atkinson Hyperlegible"/>
                <a:ea typeface="Atkinson Hyperlegible"/>
                <a:cs typeface="Atkinson Hyperlegible"/>
                <a:sym typeface="Atkinson Hyperlegible"/>
              </a:rPr>
              <a:t> fit into society’s norms and expectations.</a:t>
            </a:r>
          </a:p>
        </p:txBody>
      </p:sp>
      <p:sp>
        <p:nvSpPr>
          <p:cNvPr name="TextBox 11" id="11"/>
          <p:cNvSpPr txBox="true"/>
          <p:nvPr/>
        </p:nvSpPr>
        <p:spPr>
          <a:xfrm rot="0">
            <a:off x="8604990" y="2530761"/>
            <a:ext cx="9673588" cy="687885"/>
          </a:xfrm>
          <a:prstGeom prst="rect">
            <a:avLst/>
          </a:prstGeom>
        </p:spPr>
        <p:txBody>
          <a:bodyPr anchor="t" rtlCol="false" tIns="0" lIns="0" bIns="0" rIns="0">
            <a:spAutoFit/>
          </a:bodyPr>
          <a:lstStyle/>
          <a:p>
            <a:pPr algn="ctr">
              <a:lnSpc>
                <a:spcPts val="5660"/>
              </a:lnSpc>
            </a:pPr>
            <a:r>
              <a:rPr lang="en-US" sz="4042">
                <a:solidFill>
                  <a:srgbClr val="413021"/>
                </a:solidFill>
                <a:latin typeface="Atkinson Hyperlegible"/>
                <a:ea typeface="Atkinson Hyperlegible"/>
                <a:cs typeface="Atkinson Hyperlegible"/>
                <a:sym typeface="Atkinson Hyperlegible"/>
              </a:rPr>
              <a:t>Social Model</a:t>
            </a:r>
          </a:p>
        </p:txBody>
      </p:sp>
      <p:sp>
        <p:nvSpPr>
          <p:cNvPr name="TextBox 12" id="12"/>
          <p:cNvSpPr txBox="true"/>
          <p:nvPr/>
        </p:nvSpPr>
        <p:spPr>
          <a:xfrm rot="0">
            <a:off x="10050660" y="3339601"/>
            <a:ext cx="6782247" cy="1967230"/>
          </a:xfrm>
          <a:prstGeom prst="rect">
            <a:avLst/>
          </a:prstGeom>
        </p:spPr>
        <p:txBody>
          <a:bodyPr anchor="t" rtlCol="false" tIns="0" lIns="0" bIns="0" rIns="0">
            <a:spAutoFit/>
          </a:bodyPr>
          <a:lstStyle/>
          <a:p>
            <a:pPr algn="ctr">
              <a:lnSpc>
                <a:spcPts val="3919"/>
              </a:lnSpc>
            </a:pPr>
            <a:r>
              <a:rPr lang="en-US" sz="2799">
                <a:solidFill>
                  <a:srgbClr val="413021"/>
                </a:solidFill>
                <a:latin typeface="Atkinson Hyperlegible"/>
                <a:ea typeface="Atkinson Hyperlegible"/>
                <a:cs typeface="Atkinson Hyperlegible"/>
                <a:sym typeface="Atkinson Hyperlegible"/>
              </a:rPr>
              <a:t>Adapt the environment to meet needs.</a:t>
            </a:r>
          </a:p>
          <a:p>
            <a:pPr algn="ctr">
              <a:lnSpc>
                <a:spcPts val="3919"/>
              </a:lnSpc>
            </a:pPr>
            <a:r>
              <a:rPr lang="en-US" sz="2799">
                <a:solidFill>
                  <a:srgbClr val="413021"/>
                </a:solidFill>
                <a:latin typeface="Atkinson Hyperlegible"/>
                <a:ea typeface="Atkinson Hyperlegible"/>
                <a:cs typeface="Atkinson Hyperlegible"/>
                <a:sym typeface="Atkinson Hyperlegible"/>
              </a:rPr>
              <a:t>Change society’s attitude and </a:t>
            </a:r>
          </a:p>
          <a:p>
            <a:pPr algn="ctr">
              <a:lnSpc>
                <a:spcPts val="3919"/>
              </a:lnSpc>
            </a:pPr>
            <a:r>
              <a:rPr lang="en-US" sz="2799">
                <a:solidFill>
                  <a:srgbClr val="413021"/>
                </a:solidFill>
                <a:latin typeface="Atkinson Hyperlegible"/>
                <a:ea typeface="Atkinson Hyperlegible"/>
                <a:cs typeface="Atkinson Hyperlegible"/>
                <a:sym typeface="Atkinson Hyperlegible"/>
              </a:rPr>
              <a:t>policy so everyone is included .</a:t>
            </a:r>
          </a:p>
          <a:p>
            <a:pPr algn="ctr">
              <a:lnSpc>
                <a:spcPts val="3919"/>
              </a:lnSpc>
            </a:pPr>
          </a:p>
        </p:txBody>
      </p:sp>
      <p:grpSp>
        <p:nvGrpSpPr>
          <p:cNvPr name="Group 13" id="13"/>
          <p:cNvGrpSpPr/>
          <p:nvPr/>
        </p:nvGrpSpPr>
        <p:grpSpPr>
          <a:xfrm rot="0">
            <a:off x="1275028" y="5920977"/>
            <a:ext cx="15631757" cy="4144500"/>
            <a:chOff x="0" y="0"/>
            <a:chExt cx="4117006" cy="1091555"/>
          </a:xfrm>
        </p:grpSpPr>
        <p:sp>
          <p:nvSpPr>
            <p:cNvPr name="Freeform 14" id="14"/>
            <p:cNvSpPr/>
            <p:nvPr/>
          </p:nvSpPr>
          <p:spPr>
            <a:xfrm flipH="false" flipV="false" rot="0">
              <a:off x="0" y="0"/>
              <a:ext cx="4117006" cy="1091555"/>
            </a:xfrm>
            <a:custGeom>
              <a:avLst/>
              <a:gdLst/>
              <a:ahLst/>
              <a:cxnLst/>
              <a:rect r="r" b="b" t="t" l="l"/>
              <a:pathLst>
                <a:path h="1091555" w="4117006">
                  <a:moveTo>
                    <a:pt x="25259" y="0"/>
                  </a:moveTo>
                  <a:lnTo>
                    <a:pt x="4091748" y="0"/>
                  </a:lnTo>
                  <a:cubicBezTo>
                    <a:pt x="4105697" y="0"/>
                    <a:pt x="4117006" y="11309"/>
                    <a:pt x="4117006" y="25259"/>
                  </a:cubicBezTo>
                  <a:lnTo>
                    <a:pt x="4117006" y="1066297"/>
                  </a:lnTo>
                  <a:cubicBezTo>
                    <a:pt x="4117006" y="1080247"/>
                    <a:pt x="4105697" y="1091555"/>
                    <a:pt x="4091748" y="1091555"/>
                  </a:cubicBezTo>
                  <a:lnTo>
                    <a:pt x="25259" y="1091555"/>
                  </a:lnTo>
                  <a:cubicBezTo>
                    <a:pt x="11309" y="1091555"/>
                    <a:pt x="0" y="1080247"/>
                    <a:pt x="0" y="1066297"/>
                  </a:cubicBezTo>
                  <a:lnTo>
                    <a:pt x="0" y="25259"/>
                  </a:lnTo>
                  <a:cubicBezTo>
                    <a:pt x="0" y="11309"/>
                    <a:pt x="11309" y="0"/>
                    <a:pt x="25259" y="0"/>
                  </a:cubicBezTo>
                  <a:close/>
                </a:path>
              </a:pathLst>
            </a:custGeom>
            <a:solidFill>
              <a:srgbClr val="AFD4E1"/>
            </a:solidFill>
          </p:spPr>
        </p:sp>
        <p:sp>
          <p:nvSpPr>
            <p:cNvPr name="TextBox 15" id="15"/>
            <p:cNvSpPr txBox="true"/>
            <p:nvPr/>
          </p:nvSpPr>
          <p:spPr>
            <a:xfrm>
              <a:off x="0" y="-95250"/>
              <a:ext cx="4117006" cy="1186805"/>
            </a:xfrm>
            <a:prstGeom prst="rect">
              <a:avLst/>
            </a:prstGeom>
          </p:spPr>
          <p:txBody>
            <a:bodyPr anchor="ctr" rtlCol="false" tIns="50800" lIns="50800" bIns="50800" rIns="50800"/>
            <a:lstStyle/>
            <a:p>
              <a:pPr algn="ctr">
                <a:lnSpc>
                  <a:spcPts val="3359"/>
                </a:lnSpc>
              </a:pPr>
            </a:p>
          </p:txBody>
        </p:sp>
      </p:grpSp>
      <p:sp>
        <p:nvSpPr>
          <p:cNvPr name="TextBox 16" id="16"/>
          <p:cNvSpPr txBox="true"/>
          <p:nvPr/>
        </p:nvSpPr>
        <p:spPr>
          <a:xfrm rot="0">
            <a:off x="4254113" y="6213515"/>
            <a:ext cx="9673588" cy="691456"/>
          </a:xfrm>
          <a:prstGeom prst="rect">
            <a:avLst/>
          </a:prstGeom>
        </p:spPr>
        <p:txBody>
          <a:bodyPr anchor="t" rtlCol="false" tIns="0" lIns="0" bIns="0" rIns="0">
            <a:spAutoFit/>
          </a:bodyPr>
          <a:lstStyle/>
          <a:p>
            <a:pPr algn="ctr">
              <a:lnSpc>
                <a:spcPts val="5660"/>
              </a:lnSpc>
            </a:pPr>
            <a:r>
              <a:rPr lang="en-US" sz="4042">
                <a:solidFill>
                  <a:srgbClr val="413021"/>
                </a:solidFill>
                <a:latin typeface="Atkinson Hyperlegible"/>
                <a:ea typeface="Atkinson Hyperlegible"/>
                <a:cs typeface="Atkinson Hyperlegible"/>
                <a:sym typeface="Atkinson Hyperlegible"/>
              </a:rPr>
              <a:t>Neurodiversity Paradigm</a:t>
            </a:r>
          </a:p>
        </p:txBody>
      </p:sp>
      <p:sp>
        <p:nvSpPr>
          <p:cNvPr name="TextBox 17" id="17"/>
          <p:cNvSpPr txBox="true"/>
          <p:nvPr/>
        </p:nvSpPr>
        <p:spPr>
          <a:xfrm rot="0">
            <a:off x="1998292" y="7085330"/>
            <a:ext cx="14291416" cy="3201670"/>
          </a:xfrm>
          <a:prstGeom prst="rect">
            <a:avLst/>
          </a:prstGeom>
        </p:spPr>
        <p:txBody>
          <a:bodyPr anchor="t" rtlCol="false" tIns="0" lIns="0" bIns="0" rIns="0">
            <a:spAutoFit/>
          </a:bodyPr>
          <a:lstStyle/>
          <a:p>
            <a:pPr algn="ctr">
              <a:lnSpc>
                <a:spcPts val="4339"/>
              </a:lnSpc>
            </a:pPr>
            <a:r>
              <a:rPr lang="en-US" sz="3099">
                <a:solidFill>
                  <a:srgbClr val="413021"/>
                </a:solidFill>
                <a:latin typeface="Atkinson Hyperlegible"/>
                <a:ea typeface="Atkinson Hyperlegible"/>
                <a:cs typeface="Atkinson Hyperlegible"/>
                <a:sym typeface="Atkinson Hyperlegible"/>
              </a:rPr>
              <a:t>Rejects the medical model and embraces the ideas that everyone is unique and has different needs.</a:t>
            </a:r>
          </a:p>
          <a:p>
            <a:pPr algn="ctr">
              <a:lnSpc>
                <a:spcPts val="4339"/>
              </a:lnSpc>
            </a:pPr>
            <a:r>
              <a:rPr lang="en-US" sz="3099">
                <a:solidFill>
                  <a:srgbClr val="413021"/>
                </a:solidFill>
                <a:latin typeface="Atkinson Hyperlegible"/>
                <a:ea typeface="Atkinson Hyperlegible"/>
                <a:cs typeface="Atkinson Hyperlegible"/>
                <a:sym typeface="Atkinson Hyperlegible"/>
              </a:rPr>
              <a:t>There is no normal way of being.</a:t>
            </a:r>
          </a:p>
          <a:p>
            <a:pPr algn="ctr">
              <a:lnSpc>
                <a:spcPts val="4339"/>
              </a:lnSpc>
            </a:pPr>
            <a:r>
              <a:rPr lang="en-US" sz="3099">
                <a:solidFill>
                  <a:srgbClr val="413021"/>
                </a:solidFill>
                <a:latin typeface="Atkinson Hyperlegible"/>
                <a:ea typeface="Atkinson Hyperlegible"/>
                <a:cs typeface="Atkinson Hyperlegible"/>
                <a:sym typeface="Atkinson Hyperlegible"/>
              </a:rPr>
              <a:t>Neurodivergence is part of the celebration of a naturally diverse society.</a:t>
            </a:r>
          </a:p>
          <a:p>
            <a:pPr algn="ctr">
              <a:lnSpc>
                <a:spcPts val="4339"/>
              </a:lnSpc>
            </a:pPr>
            <a:r>
              <a:rPr lang="en-US" sz="3099">
                <a:solidFill>
                  <a:srgbClr val="413021"/>
                </a:solidFill>
                <a:latin typeface="Atkinson Hyperlegible"/>
                <a:ea typeface="Atkinson Hyperlegible"/>
                <a:cs typeface="Atkinson Hyperlegible"/>
                <a:sym typeface="Atkinson Hyperlegible"/>
              </a:rPr>
              <a:t>Striving for equity.</a:t>
            </a:r>
          </a:p>
          <a:p>
            <a:pPr algn="ctr">
              <a:lnSpc>
                <a:spcPts val="3919"/>
              </a:lnSpc>
            </a:pPr>
          </a:p>
        </p:txBody>
      </p:sp>
      <p:grpSp>
        <p:nvGrpSpPr>
          <p:cNvPr name="Group 18" id="18"/>
          <p:cNvGrpSpPr/>
          <p:nvPr/>
        </p:nvGrpSpPr>
        <p:grpSpPr>
          <a:xfrm rot="0">
            <a:off x="15632687" y="8719502"/>
            <a:ext cx="2548196" cy="1383242"/>
            <a:chOff x="0" y="0"/>
            <a:chExt cx="3397594" cy="1844322"/>
          </a:xfrm>
        </p:grpSpPr>
        <p:sp>
          <p:nvSpPr>
            <p:cNvPr name="Freeform 19" id="19"/>
            <p:cNvSpPr/>
            <p:nvPr/>
          </p:nvSpPr>
          <p:spPr>
            <a:xfrm flipH="false" flipV="false" rot="0">
              <a:off x="1553272" y="0"/>
              <a:ext cx="1844322" cy="1844322"/>
            </a:xfrm>
            <a:custGeom>
              <a:avLst/>
              <a:gdLst/>
              <a:ahLst/>
              <a:cxnLst/>
              <a:rect r="r" b="b" t="t" l="l"/>
              <a:pathLst>
                <a:path h="1844322" w="1844322">
                  <a:moveTo>
                    <a:pt x="0" y="0"/>
                  </a:moveTo>
                  <a:lnTo>
                    <a:pt x="1844322" y="0"/>
                  </a:lnTo>
                  <a:lnTo>
                    <a:pt x="1844322" y="1844322"/>
                  </a:lnTo>
                  <a:lnTo>
                    <a:pt x="0" y="1844322"/>
                  </a:lnTo>
                  <a:lnTo>
                    <a:pt x="0" y="0"/>
                  </a:lnTo>
                  <a:close/>
                </a:path>
              </a:pathLst>
            </a:custGeom>
            <a:blipFill>
              <a:blip r:embed="rId3"/>
              <a:stretch>
                <a:fillRect l="0" t="0" r="0" b="0"/>
              </a:stretch>
            </a:blipFill>
          </p:spPr>
        </p:sp>
        <p:sp>
          <p:nvSpPr>
            <p:cNvPr name="Freeform 20" id="20"/>
            <p:cNvSpPr/>
            <p:nvPr/>
          </p:nvSpPr>
          <p:spPr>
            <a:xfrm flipH="false" flipV="false" rot="0">
              <a:off x="0" y="291050"/>
              <a:ext cx="1553272" cy="1553272"/>
            </a:xfrm>
            <a:custGeom>
              <a:avLst/>
              <a:gdLst/>
              <a:ahLst/>
              <a:cxnLst/>
              <a:rect r="r" b="b" t="t" l="l"/>
              <a:pathLst>
                <a:path h="1553272" w="1553272">
                  <a:moveTo>
                    <a:pt x="0" y="0"/>
                  </a:moveTo>
                  <a:lnTo>
                    <a:pt x="1553272" y="0"/>
                  </a:lnTo>
                  <a:lnTo>
                    <a:pt x="1553272" y="1553272"/>
                  </a:lnTo>
                  <a:lnTo>
                    <a:pt x="0" y="1553272"/>
                  </a:lnTo>
                  <a:lnTo>
                    <a:pt x="0" y="0"/>
                  </a:lnTo>
                  <a:close/>
                </a:path>
              </a:pathLst>
            </a:custGeom>
            <a:blipFill>
              <a:blip r:embed="rId4"/>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6E1B2"/>
        </a:solidFill>
      </p:bgPr>
    </p:bg>
    <p:spTree>
      <p:nvGrpSpPr>
        <p:cNvPr id="1" name=""/>
        <p:cNvGrpSpPr/>
        <p:nvPr/>
      </p:nvGrpSpPr>
      <p:grpSpPr>
        <a:xfrm>
          <a:off x="0" y="0"/>
          <a:ext cx="0" cy="0"/>
          <a:chOff x="0" y="0"/>
          <a:chExt cx="0" cy="0"/>
        </a:xfrm>
      </p:grpSpPr>
      <p:grpSp>
        <p:nvGrpSpPr>
          <p:cNvPr name="Group 2" id="2"/>
          <p:cNvGrpSpPr/>
          <p:nvPr/>
        </p:nvGrpSpPr>
        <p:grpSpPr>
          <a:xfrm rot="0">
            <a:off x="13510749" y="7693756"/>
            <a:ext cx="4777251" cy="2593244"/>
            <a:chOff x="0" y="0"/>
            <a:chExt cx="6369668" cy="3457658"/>
          </a:xfrm>
        </p:grpSpPr>
        <p:sp>
          <p:nvSpPr>
            <p:cNvPr name="Freeform 3" id="3"/>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3"/>
              <a:stretch>
                <a:fillRect l="0" t="0" r="0" b="0"/>
              </a:stretch>
            </a:blipFill>
          </p:spPr>
        </p:sp>
        <p:sp>
          <p:nvSpPr>
            <p:cNvPr name="Freeform 4" id="4"/>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4"/>
              <a:stretch>
                <a:fillRect l="0" t="0" r="0" b="0"/>
              </a:stretch>
            </a:blipFill>
          </p:spPr>
        </p:sp>
      </p:grpSp>
      <p:sp>
        <p:nvSpPr>
          <p:cNvPr name="Freeform 5" id="5"/>
          <p:cNvSpPr/>
          <p:nvPr/>
        </p:nvSpPr>
        <p:spPr>
          <a:xfrm flipH="true" flipV="false" rot="0">
            <a:off x="10919049" y="142217"/>
            <a:ext cx="4648847" cy="2922963"/>
          </a:xfrm>
          <a:custGeom>
            <a:avLst/>
            <a:gdLst/>
            <a:ahLst/>
            <a:cxnLst/>
            <a:rect r="r" b="b" t="t" l="l"/>
            <a:pathLst>
              <a:path h="2922963" w="4648847">
                <a:moveTo>
                  <a:pt x="4648847" y="0"/>
                </a:moveTo>
                <a:lnTo>
                  <a:pt x="0" y="0"/>
                </a:lnTo>
                <a:lnTo>
                  <a:pt x="0" y="2922962"/>
                </a:lnTo>
                <a:lnTo>
                  <a:pt x="4648847" y="2922962"/>
                </a:lnTo>
                <a:lnTo>
                  <a:pt x="4648847" y="0"/>
                </a:lnTo>
                <a:close/>
              </a:path>
            </a:pathLst>
          </a:custGeom>
          <a:blipFill>
            <a:blip r:embed="rId5"/>
            <a:stretch>
              <a:fillRect l="0" t="0" r="0" b="0"/>
            </a:stretch>
          </a:blipFill>
        </p:spPr>
      </p:sp>
      <p:sp>
        <p:nvSpPr>
          <p:cNvPr name="Freeform 6" id="6"/>
          <p:cNvSpPr/>
          <p:nvPr/>
        </p:nvSpPr>
        <p:spPr>
          <a:xfrm flipH="false" flipV="false" rot="0">
            <a:off x="0"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6"/>
            <a:stretch>
              <a:fillRect l="0" t="0" r="0" b="0"/>
            </a:stretch>
          </a:blipFill>
        </p:spPr>
      </p:sp>
      <p:sp>
        <p:nvSpPr>
          <p:cNvPr name="TextBox 7" id="7"/>
          <p:cNvSpPr txBox="true"/>
          <p:nvPr/>
        </p:nvSpPr>
        <p:spPr>
          <a:xfrm rot="0">
            <a:off x="10919049" y="3772807"/>
            <a:ext cx="6879337" cy="5000625"/>
          </a:xfrm>
          <a:prstGeom prst="rect">
            <a:avLst/>
          </a:prstGeom>
        </p:spPr>
        <p:txBody>
          <a:bodyPr anchor="t" rtlCol="false" tIns="0" lIns="0" bIns="0" rIns="0">
            <a:spAutoFit/>
          </a:bodyPr>
          <a:lstStyle/>
          <a:p>
            <a:pPr algn="ctr">
              <a:lnSpc>
                <a:spcPts val="4007"/>
              </a:lnSpc>
            </a:pPr>
            <a:r>
              <a:rPr lang="en-US" sz="3339">
                <a:solidFill>
                  <a:srgbClr val="1D5175"/>
                </a:solidFill>
                <a:latin typeface="Chunk Five"/>
                <a:ea typeface="Chunk Five"/>
                <a:cs typeface="Chunk Five"/>
                <a:sym typeface="Chunk Five"/>
              </a:rPr>
              <a:t>Autism &amp; </a:t>
            </a:r>
          </a:p>
          <a:p>
            <a:pPr algn="ctr">
              <a:lnSpc>
                <a:spcPts val="4007"/>
              </a:lnSpc>
            </a:pPr>
            <a:r>
              <a:rPr lang="en-US" sz="3339">
                <a:solidFill>
                  <a:srgbClr val="1D5175"/>
                </a:solidFill>
                <a:latin typeface="Chunk Five"/>
                <a:ea typeface="Chunk Five"/>
                <a:cs typeface="Chunk Five"/>
                <a:sym typeface="Chunk Five"/>
              </a:rPr>
              <a:t>The Map of </a:t>
            </a:r>
          </a:p>
          <a:p>
            <a:pPr algn="ctr">
              <a:lnSpc>
                <a:spcPts val="4007"/>
              </a:lnSpc>
            </a:pPr>
            <a:r>
              <a:rPr lang="en-US" sz="3339">
                <a:solidFill>
                  <a:srgbClr val="1D5175"/>
                </a:solidFill>
                <a:latin typeface="Chunk Five"/>
                <a:ea typeface="Chunk Five"/>
                <a:cs typeface="Chunk Five"/>
                <a:sym typeface="Chunk Five"/>
              </a:rPr>
              <a:t>Neuronormative Domination </a:t>
            </a:r>
          </a:p>
          <a:p>
            <a:pPr algn="ctr">
              <a:lnSpc>
                <a:spcPts val="4007"/>
              </a:lnSpc>
            </a:pPr>
          </a:p>
          <a:p>
            <a:pPr algn="ctr">
              <a:lnSpc>
                <a:spcPts val="4007"/>
              </a:lnSpc>
            </a:pPr>
            <a:r>
              <a:rPr lang="en-US" sz="3339">
                <a:solidFill>
                  <a:srgbClr val="1D5175"/>
                </a:solidFill>
                <a:latin typeface="Chunk Five"/>
                <a:ea typeface="Chunk Five"/>
                <a:cs typeface="Chunk Five"/>
                <a:sym typeface="Chunk Five"/>
              </a:rPr>
              <a:t>Vs</a:t>
            </a:r>
          </a:p>
          <a:p>
            <a:pPr algn="ctr">
              <a:lnSpc>
                <a:spcPts val="4007"/>
              </a:lnSpc>
            </a:pPr>
            <a:r>
              <a:rPr lang="en-US" sz="3339">
                <a:solidFill>
                  <a:srgbClr val="1D5175"/>
                </a:solidFill>
                <a:latin typeface="Chunk Five"/>
                <a:ea typeface="Chunk Five"/>
                <a:cs typeface="Chunk Five"/>
                <a:sym typeface="Chunk Five"/>
              </a:rPr>
              <a:t> </a:t>
            </a:r>
          </a:p>
          <a:p>
            <a:pPr algn="ctr">
              <a:lnSpc>
                <a:spcPts val="4007"/>
              </a:lnSpc>
            </a:pPr>
            <a:r>
              <a:rPr lang="en-US" sz="3339">
                <a:solidFill>
                  <a:srgbClr val="1D5175"/>
                </a:solidFill>
                <a:latin typeface="Chunk Five"/>
                <a:ea typeface="Chunk Five"/>
                <a:cs typeface="Chunk Five"/>
                <a:sym typeface="Chunk Five"/>
              </a:rPr>
              <a:t>The Map of Monotropic Experiences</a:t>
            </a:r>
          </a:p>
          <a:p>
            <a:pPr algn="l" marL="0" indent="0" lvl="0">
              <a:lnSpc>
                <a:spcPts val="7094"/>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6E1B2"/>
        </a:solidFill>
      </p:bgPr>
    </p:bg>
    <p:spTree>
      <p:nvGrpSpPr>
        <p:cNvPr id="1" name=""/>
        <p:cNvGrpSpPr/>
        <p:nvPr/>
      </p:nvGrpSpPr>
      <p:grpSpPr>
        <a:xfrm>
          <a:off x="0" y="0"/>
          <a:ext cx="0" cy="0"/>
          <a:chOff x="0" y="0"/>
          <a:chExt cx="0" cy="0"/>
        </a:xfrm>
      </p:grpSpPr>
      <p:sp>
        <p:nvSpPr>
          <p:cNvPr name="TextBox 2" id="2"/>
          <p:cNvSpPr txBox="true"/>
          <p:nvPr/>
        </p:nvSpPr>
        <p:spPr>
          <a:xfrm rot="0">
            <a:off x="0" y="3455131"/>
            <a:ext cx="18098229" cy="4238625"/>
          </a:xfrm>
          <a:prstGeom prst="rect">
            <a:avLst/>
          </a:prstGeom>
        </p:spPr>
        <p:txBody>
          <a:bodyPr anchor="t" rtlCol="false" tIns="0" lIns="0" bIns="0" rIns="0">
            <a:spAutoFit/>
          </a:bodyPr>
          <a:lstStyle/>
          <a:p>
            <a:pPr algn="ctr">
              <a:lnSpc>
                <a:spcPts val="8173"/>
              </a:lnSpc>
            </a:pPr>
            <a:r>
              <a:rPr lang="en-US" sz="6811">
                <a:solidFill>
                  <a:srgbClr val="1D5175"/>
                </a:solidFill>
                <a:latin typeface="Chunk Five"/>
                <a:ea typeface="Chunk Five"/>
                <a:cs typeface="Chunk Five"/>
                <a:sym typeface="Chunk Five"/>
              </a:rPr>
              <a:t>Monotropism is </a:t>
            </a:r>
          </a:p>
          <a:p>
            <a:pPr algn="ctr">
              <a:lnSpc>
                <a:spcPts val="8173"/>
              </a:lnSpc>
            </a:pPr>
            <a:r>
              <a:rPr lang="en-US" sz="6811">
                <a:solidFill>
                  <a:srgbClr val="1D5175"/>
                </a:solidFill>
                <a:latin typeface="Chunk Five"/>
                <a:ea typeface="Chunk Five"/>
                <a:cs typeface="Chunk Five"/>
                <a:sym typeface="Chunk Five"/>
              </a:rPr>
              <a:t>Neurodiversity Affirming</a:t>
            </a:r>
          </a:p>
          <a:p>
            <a:pPr algn="ctr">
              <a:lnSpc>
                <a:spcPts val="8173"/>
              </a:lnSpc>
            </a:pPr>
            <a:r>
              <a:rPr lang="en-US" sz="6811">
                <a:solidFill>
                  <a:srgbClr val="1D5175"/>
                </a:solidFill>
                <a:latin typeface="Chunk Five"/>
                <a:ea typeface="Chunk Five"/>
                <a:cs typeface="Chunk Five"/>
                <a:sym typeface="Chunk Five"/>
              </a:rPr>
              <a:t>&amp;</a:t>
            </a:r>
          </a:p>
          <a:p>
            <a:pPr algn="ctr" marL="0" indent="0" lvl="0">
              <a:lnSpc>
                <a:spcPts val="8173"/>
              </a:lnSpc>
              <a:spcBef>
                <a:spcPct val="0"/>
              </a:spcBef>
            </a:pPr>
            <a:r>
              <a:rPr lang="en-US" sz="6811">
                <a:solidFill>
                  <a:srgbClr val="1D5175"/>
                </a:solidFill>
                <a:latin typeface="Chunk Five"/>
                <a:ea typeface="Chunk Five"/>
                <a:cs typeface="Chunk Five"/>
                <a:sym typeface="Chunk Five"/>
              </a:rPr>
              <a:t>Validates Inner Experiences </a:t>
            </a:r>
          </a:p>
        </p:txBody>
      </p:sp>
      <p:grpSp>
        <p:nvGrpSpPr>
          <p:cNvPr name="Group 3" id="3"/>
          <p:cNvGrpSpPr/>
          <p:nvPr/>
        </p:nvGrpSpPr>
        <p:grpSpPr>
          <a:xfrm rot="0">
            <a:off x="10845290" y="-711084"/>
            <a:ext cx="13755325" cy="6419708"/>
            <a:chOff x="0" y="0"/>
            <a:chExt cx="18340434" cy="8559611"/>
          </a:xfrm>
        </p:grpSpPr>
        <p:sp>
          <p:nvSpPr>
            <p:cNvPr name="AutoShape 4" id="4"/>
            <p:cNvSpPr/>
            <p:nvPr/>
          </p:nvSpPr>
          <p:spPr>
            <a:xfrm rot="0">
              <a:off x="1394544" y="0"/>
              <a:ext cx="9413973" cy="2814488"/>
            </a:xfrm>
            <a:prstGeom prst="rect">
              <a:avLst/>
            </a:prstGeom>
            <a:solidFill>
              <a:srgbClr val="1D5175"/>
            </a:solidFill>
          </p:spPr>
        </p:sp>
        <p:sp>
          <p:nvSpPr>
            <p:cNvPr name="Freeform 5" id="5"/>
            <p:cNvSpPr/>
            <p:nvPr/>
          </p:nvSpPr>
          <p:spPr>
            <a:xfrm flipH="false" flipV="false" rot="-10800000">
              <a:off x="0" y="0"/>
              <a:ext cx="1407244" cy="2814488"/>
            </a:xfrm>
            <a:custGeom>
              <a:avLst/>
              <a:gdLst/>
              <a:ahLst/>
              <a:cxnLst/>
              <a:rect r="r" b="b" t="t" l="l"/>
              <a:pathLst>
                <a:path h="2814488" w="1407244">
                  <a:moveTo>
                    <a:pt x="0" y="0"/>
                  </a:moveTo>
                  <a:lnTo>
                    <a:pt x="1407244" y="0"/>
                  </a:lnTo>
                  <a:lnTo>
                    <a:pt x="1407244" y="2814488"/>
                  </a:lnTo>
                  <a:lnTo>
                    <a:pt x="0" y="28144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6" id="6"/>
            <p:cNvSpPr/>
            <p:nvPr/>
          </p:nvSpPr>
          <p:spPr>
            <a:xfrm rot="0">
              <a:off x="3618191" y="2814488"/>
              <a:ext cx="11102743" cy="2814488"/>
            </a:xfrm>
            <a:prstGeom prst="rect">
              <a:avLst/>
            </a:prstGeom>
            <a:solidFill>
              <a:srgbClr val="829B62"/>
            </a:solidFill>
          </p:spPr>
        </p:sp>
        <p:sp>
          <p:nvSpPr>
            <p:cNvPr name="Freeform 7" id="7"/>
            <p:cNvSpPr/>
            <p:nvPr/>
          </p:nvSpPr>
          <p:spPr>
            <a:xfrm flipH="false" flipV="false" rot="-10800000">
              <a:off x="2223647" y="2814488"/>
              <a:ext cx="1407244" cy="2814488"/>
            </a:xfrm>
            <a:custGeom>
              <a:avLst/>
              <a:gdLst/>
              <a:ahLst/>
              <a:cxnLst/>
              <a:rect r="r" b="b" t="t" l="l"/>
              <a:pathLst>
                <a:path h="2814488" w="1407244">
                  <a:moveTo>
                    <a:pt x="0" y="0"/>
                  </a:moveTo>
                  <a:lnTo>
                    <a:pt x="1407244" y="0"/>
                  </a:lnTo>
                  <a:lnTo>
                    <a:pt x="1407244" y="2814488"/>
                  </a:lnTo>
                  <a:lnTo>
                    <a:pt x="0" y="28144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rot="0">
              <a:off x="6597454" y="5628976"/>
              <a:ext cx="11742979" cy="2814488"/>
            </a:xfrm>
            <a:prstGeom prst="rect">
              <a:avLst/>
            </a:prstGeom>
            <a:solidFill>
              <a:srgbClr val="F9B61A"/>
            </a:solidFill>
          </p:spPr>
        </p:sp>
        <p:sp>
          <p:nvSpPr>
            <p:cNvPr name="Freeform 9" id="9"/>
            <p:cNvSpPr/>
            <p:nvPr/>
          </p:nvSpPr>
          <p:spPr>
            <a:xfrm flipH="false" flipV="false" rot="-10800000">
              <a:off x="5228310" y="5628976"/>
              <a:ext cx="1407244" cy="2814488"/>
            </a:xfrm>
            <a:custGeom>
              <a:avLst/>
              <a:gdLst/>
              <a:ahLst/>
              <a:cxnLst/>
              <a:rect r="r" b="b" t="t" l="l"/>
              <a:pathLst>
                <a:path h="2814488" w="1407244">
                  <a:moveTo>
                    <a:pt x="0" y="0"/>
                  </a:moveTo>
                  <a:lnTo>
                    <a:pt x="1407244" y="0"/>
                  </a:lnTo>
                  <a:lnTo>
                    <a:pt x="1407244" y="2814489"/>
                  </a:lnTo>
                  <a:lnTo>
                    <a:pt x="0" y="281448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4312460" y="645367"/>
              <a:ext cx="1831701" cy="1835038"/>
            </a:xfrm>
            <a:custGeom>
              <a:avLst/>
              <a:gdLst/>
              <a:ahLst/>
              <a:cxnLst/>
              <a:rect r="r" b="b" t="t" l="l"/>
              <a:pathLst>
                <a:path h="1835038" w="1831701">
                  <a:moveTo>
                    <a:pt x="0" y="0"/>
                  </a:moveTo>
                  <a:lnTo>
                    <a:pt x="1831701" y="0"/>
                  </a:lnTo>
                  <a:lnTo>
                    <a:pt x="1831701" y="1835037"/>
                  </a:lnTo>
                  <a:lnTo>
                    <a:pt x="0" y="183503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3618191" y="1707771"/>
              <a:ext cx="4245835" cy="2035395"/>
            </a:xfrm>
            <a:custGeom>
              <a:avLst/>
              <a:gdLst/>
              <a:ahLst/>
              <a:cxnLst/>
              <a:rect r="r" b="b" t="t" l="l"/>
              <a:pathLst>
                <a:path h="2035395" w="4245835">
                  <a:moveTo>
                    <a:pt x="0" y="0"/>
                  </a:moveTo>
                  <a:lnTo>
                    <a:pt x="4245834" y="0"/>
                  </a:lnTo>
                  <a:lnTo>
                    <a:pt x="4245834" y="2035395"/>
                  </a:lnTo>
                  <a:lnTo>
                    <a:pt x="0" y="203539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8006430" y="2339272"/>
              <a:ext cx="3929829" cy="1182715"/>
            </a:xfrm>
            <a:custGeom>
              <a:avLst/>
              <a:gdLst/>
              <a:ahLst/>
              <a:cxnLst/>
              <a:rect r="r" b="b" t="t" l="l"/>
              <a:pathLst>
                <a:path h="1182715" w="3929829">
                  <a:moveTo>
                    <a:pt x="0" y="0"/>
                  </a:moveTo>
                  <a:lnTo>
                    <a:pt x="3929829" y="0"/>
                  </a:lnTo>
                  <a:lnTo>
                    <a:pt x="3929829" y="1182715"/>
                  </a:lnTo>
                  <a:lnTo>
                    <a:pt x="0" y="1182715"/>
                  </a:lnTo>
                  <a:lnTo>
                    <a:pt x="0" y="0"/>
                  </a:lnTo>
                  <a:close/>
                </a:path>
              </a:pathLst>
            </a:custGeom>
            <a:blipFill>
              <a:blip r:embed="rId13">
                <a:extLst>
                  <a:ext uri="{96DAC541-7B7A-43D3-8B79-37D633B846F1}">
                    <asvg:svgBlip xmlns:asvg="http://schemas.microsoft.com/office/drawing/2016/SVG/main" r:embed="rId14"/>
                  </a:ext>
                </a:extLst>
              </a:blip>
              <a:stretch>
                <a:fillRect l="0" t="0" r="-1075" b="-24540"/>
              </a:stretch>
            </a:blipFill>
          </p:spPr>
        </p:sp>
        <p:sp>
          <p:nvSpPr>
            <p:cNvPr name="Freeform 13" id="13"/>
            <p:cNvSpPr/>
            <p:nvPr/>
          </p:nvSpPr>
          <p:spPr>
            <a:xfrm flipH="false" flipV="false" rot="0">
              <a:off x="5741108" y="2480404"/>
              <a:ext cx="3632410" cy="1741328"/>
            </a:xfrm>
            <a:custGeom>
              <a:avLst/>
              <a:gdLst/>
              <a:ahLst/>
              <a:cxnLst/>
              <a:rect r="r" b="b" t="t" l="l"/>
              <a:pathLst>
                <a:path h="1741328" w="3632410">
                  <a:moveTo>
                    <a:pt x="0" y="0"/>
                  </a:moveTo>
                  <a:lnTo>
                    <a:pt x="3632410" y="0"/>
                  </a:lnTo>
                  <a:lnTo>
                    <a:pt x="3632410" y="1741328"/>
                  </a:lnTo>
                  <a:lnTo>
                    <a:pt x="0" y="174132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4" id="14"/>
            <p:cNvSpPr/>
            <p:nvPr/>
          </p:nvSpPr>
          <p:spPr>
            <a:xfrm flipH="false" flipV="false" rot="0">
              <a:off x="7253309" y="4048338"/>
              <a:ext cx="4771850" cy="4200572"/>
            </a:xfrm>
            <a:custGeom>
              <a:avLst/>
              <a:gdLst/>
              <a:ahLst/>
              <a:cxnLst/>
              <a:rect r="r" b="b" t="t" l="l"/>
              <a:pathLst>
                <a:path h="4200572" w="4771850">
                  <a:moveTo>
                    <a:pt x="0" y="0"/>
                  </a:moveTo>
                  <a:lnTo>
                    <a:pt x="4771850" y="0"/>
                  </a:lnTo>
                  <a:lnTo>
                    <a:pt x="4771850" y="4200572"/>
                  </a:lnTo>
                  <a:lnTo>
                    <a:pt x="0" y="420057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5" id="15"/>
            <p:cNvSpPr/>
            <p:nvPr/>
          </p:nvSpPr>
          <p:spPr>
            <a:xfrm flipH="false" flipV="false" rot="0">
              <a:off x="6459974" y="6148624"/>
              <a:ext cx="4764856" cy="2284207"/>
            </a:xfrm>
            <a:custGeom>
              <a:avLst/>
              <a:gdLst/>
              <a:ahLst/>
              <a:cxnLst/>
              <a:rect r="r" b="b" t="t" l="l"/>
              <a:pathLst>
                <a:path h="2284207" w="4764856">
                  <a:moveTo>
                    <a:pt x="0" y="0"/>
                  </a:moveTo>
                  <a:lnTo>
                    <a:pt x="4764857" y="0"/>
                  </a:lnTo>
                  <a:lnTo>
                    <a:pt x="4764857" y="2284207"/>
                  </a:lnTo>
                  <a:lnTo>
                    <a:pt x="0" y="228420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Freeform 16" id="16"/>
            <p:cNvSpPr/>
            <p:nvPr/>
          </p:nvSpPr>
          <p:spPr>
            <a:xfrm flipH="true" flipV="false" rot="0">
              <a:off x="5931932" y="6661128"/>
              <a:ext cx="1150417" cy="1782336"/>
            </a:xfrm>
            <a:custGeom>
              <a:avLst/>
              <a:gdLst/>
              <a:ahLst/>
              <a:cxnLst/>
              <a:rect r="r" b="b" t="t" l="l"/>
              <a:pathLst>
                <a:path h="1782336" w="1150417">
                  <a:moveTo>
                    <a:pt x="1150417" y="0"/>
                  </a:moveTo>
                  <a:lnTo>
                    <a:pt x="0" y="0"/>
                  </a:lnTo>
                  <a:lnTo>
                    <a:pt x="0" y="1782337"/>
                  </a:lnTo>
                  <a:lnTo>
                    <a:pt x="1150417" y="1782337"/>
                  </a:lnTo>
                  <a:lnTo>
                    <a:pt x="1150417"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0">
              <a:off x="6786771" y="6015664"/>
              <a:ext cx="1381321" cy="2140075"/>
            </a:xfrm>
            <a:custGeom>
              <a:avLst/>
              <a:gdLst/>
              <a:ahLst/>
              <a:cxnLst/>
              <a:rect r="r" b="b" t="t" l="l"/>
              <a:pathLst>
                <a:path h="2140075" w="1381321">
                  <a:moveTo>
                    <a:pt x="0" y="0"/>
                  </a:moveTo>
                  <a:lnTo>
                    <a:pt x="1381322" y="0"/>
                  </a:lnTo>
                  <a:lnTo>
                    <a:pt x="1381322" y="2140075"/>
                  </a:lnTo>
                  <a:lnTo>
                    <a:pt x="0" y="2140075"/>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8" id="18"/>
            <p:cNvSpPr/>
            <p:nvPr/>
          </p:nvSpPr>
          <p:spPr>
            <a:xfrm flipH="false" flipV="false" rot="0">
              <a:off x="7460767" y="6896100"/>
              <a:ext cx="6841067" cy="1663511"/>
            </a:xfrm>
            <a:custGeom>
              <a:avLst/>
              <a:gdLst/>
              <a:ahLst/>
              <a:cxnLst/>
              <a:rect r="r" b="b" t="t" l="l"/>
              <a:pathLst>
                <a:path h="1663511" w="6841067">
                  <a:moveTo>
                    <a:pt x="0" y="0"/>
                  </a:moveTo>
                  <a:lnTo>
                    <a:pt x="6841067" y="0"/>
                  </a:lnTo>
                  <a:lnTo>
                    <a:pt x="6841067" y="1663511"/>
                  </a:lnTo>
                  <a:lnTo>
                    <a:pt x="0" y="1663511"/>
                  </a:lnTo>
                  <a:lnTo>
                    <a:pt x="0" y="0"/>
                  </a:lnTo>
                  <a:close/>
                </a:path>
              </a:pathLst>
            </a:custGeom>
            <a:blipFill>
              <a:blip r:embed="rId21">
                <a:extLst>
                  <a:ext uri="{96DAC541-7B7A-43D3-8B79-37D633B846F1}">
                    <asvg:svgBlip xmlns:asvg="http://schemas.microsoft.com/office/drawing/2016/SVG/main" r:embed="rId22"/>
                  </a:ext>
                </a:extLst>
              </a:blip>
              <a:stretch>
                <a:fillRect l="0" t="0" r="0" b="0"/>
              </a:stretch>
            </a:blipFill>
          </p:spPr>
        </p:sp>
        <p:sp>
          <p:nvSpPr>
            <p:cNvPr name="Freeform 19" id="19"/>
            <p:cNvSpPr/>
            <p:nvPr/>
          </p:nvSpPr>
          <p:spPr>
            <a:xfrm flipH="false" flipV="false" rot="0">
              <a:off x="1849040" y="3036805"/>
              <a:ext cx="6491686" cy="1578554"/>
            </a:xfrm>
            <a:custGeom>
              <a:avLst/>
              <a:gdLst/>
              <a:ahLst/>
              <a:cxnLst/>
              <a:rect r="r" b="b" t="t" l="l"/>
              <a:pathLst>
                <a:path h="1578554" w="6491686">
                  <a:moveTo>
                    <a:pt x="0" y="0"/>
                  </a:moveTo>
                  <a:lnTo>
                    <a:pt x="6491687" y="0"/>
                  </a:lnTo>
                  <a:lnTo>
                    <a:pt x="6491687" y="1578554"/>
                  </a:lnTo>
                  <a:lnTo>
                    <a:pt x="0" y="1578554"/>
                  </a:lnTo>
                  <a:lnTo>
                    <a:pt x="0" y="0"/>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0" id="20"/>
            <p:cNvSpPr/>
            <p:nvPr/>
          </p:nvSpPr>
          <p:spPr>
            <a:xfrm flipH="false" flipV="false" rot="0">
              <a:off x="4106044" y="1324422"/>
              <a:ext cx="758369" cy="1014849"/>
            </a:xfrm>
            <a:custGeom>
              <a:avLst/>
              <a:gdLst/>
              <a:ahLst/>
              <a:cxnLst/>
              <a:rect r="r" b="b" t="t" l="l"/>
              <a:pathLst>
                <a:path h="1014849" w="758369">
                  <a:moveTo>
                    <a:pt x="0" y="0"/>
                  </a:moveTo>
                  <a:lnTo>
                    <a:pt x="758370" y="0"/>
                  </a:lnTo>
                  <a:lnTo>
                    <a:pt x="758370" y="1014850"/>
                  </a:lnTo>
                  <a:lnTo>
                    <a:pt x="0" y="1014850"/>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1" id="21"/>
            <p:cNvSpPr/>
            <p:nvPr/>
          </p:nvSpPr>
          <p:spPr>
            <a:xfrm flipH="true" flipV="false" rot="0">
              <a:off x="6818372" y="643657"/>
              <a:ext cx="1017435" cy="1361531"/>
            </a:xfrm>
            <a:custGeom>
              <a:avLst/>
              <a:gdLst/>
              <a:ahLst/>
              <a:cxnLst/>
              <a:rect r="r" b="b" t="t" l="l"/>
              <a:pathLst>
                <a:path h="1361531" w="1017435">
                  <a:moveTo>
                    <a:pt x="1017435" y="0"/>
                  </a:moveTo>
                  <a:lnTo>
                    <a:pt x="0" y="0"/>
                  </a:lnTo>
                  <a:lnTo>
                    <a:pt x="0" y="1361531"/>
                  </a:lnTo>
                  <a:lnTo>
                    <a:pt x="1017435" y="1361531"/>
                  </a:lnTo>
                  <a:lnTo>
                    <a:pt x="1017435"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2" id="22"/>
            <p:cNvSpPr/>
            <p:nvPr/>
          </p:nvSpPr>
          <p:spPr>
            <a:xfrm flipH="false" flipV="false" rot="0">
              <a:off x="7995459" y="643657"/>
              <a:ext cx="345268" cy="462037"/>
            </a:xfrm>
            <a:custGeom>
              <a:avLst/>
              <a:gdLst/>
              <a:ahLst/>
              <a:cxnLst/>
              <a:rect r="r" b="b" t="t" l="l"/>
              <a:pathLst>
                <a:path h="462037" w="345268">
                  <a:moveTo>
                    <a:pt x="0" y="0"/>
                  </a:moveTo>
                  <a:lnTo>
                    <a:pt x="345268" y="0"/>
                  </a:lnTo>
                  <a:lnTo>
                    <a:pt x="345268" y="462037"/>
                  </a:lnTo>
                  <a:lnTo>
                    <a:pt x="0" y="46203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3" id="23"/>
            <p:cNvSpPr/>
            <p:nvPr/>
          </p:nvSpPr>
          <p:spPr>
            <a:xfrm flipH="false" flipV="false" rot="0">
              <a:off x="3285623" y="645367"/>
              <a:ext cx="345268" cy="462037"/>
            </a:xfrm>
            <a:custGeom>
              <a:avLst/>
              <a:gdLst/>
              <a:ahLst/>
              <a:cxnLst/>
              <a:rect r="r" b="b" t="t" l="l"/>
              <a:pathLst>
                <a:path h="462037" w="345268">
                  <a:moveTo>
                    <a:pt x="0" y="0"/>
                  </a:moveTo>
                  <a:lnTo>
                    <a:pt x="345268" y="0"/>
                  </a:lnTo>
                  <a:lnTo>
                    <a:pt x="345268" y="462037"/>
                  </a:lnTo>
                  <a:lnTo>
                    <a:pt x="0" y="462037"/>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4" id="24"/>
            <p:cNvSpPr/>
            <p:nvPr/>
          </p:nvSpPr>
          <p:spPr>
            <a:xfrm flipH="false" flipV="false" rot="0">
              <a:off x="9799604" y="5343430"/>
              <a:ext cx="1008913" cy="440253"/>
            </a:xfrm>
            <a:custGeom>
              <a:avLst/>
              <a:gdLst/>
              <a:ahLst/>
              <a:cxnLst/>
              <a:rect r="r" b="b" t="t" l="l"/>
              <a:pathLst>
                <a:path h="440253" w="1008913">
                  <a:moveTo>
                    <a:pt x="0" y="0"/>
                  </a:moveTo>
                  <a:lnTo>
                    <a:pt x="1008913" y="0"/>
                  </a:lnTo>
                  <a:lnTo>
                    <a:pt x="1008913" y="440253"/>
                  </a:lnTo>
                  <a:lnTo>
                    <a:pt x="0" y="44025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5" id="25"/>
            <p:cNvSpPr/>
            <p:nvPr/>
          </p:nvSpPr>
          <p:spPr>
            <a:xfrm flipH="false" flipV="false" rot="0">
              <a:off x="9238356" y="4801506"/>
              <a:ext cx="1008913" cy="440253"/>
            </a:xfrm>
            <a:custGeom>
              <a:avLst/>
              <a:gdLst/>
              <a:ahLst/>
              <a:cxnLst/>
              <a:rect r="r" b="b" t="t" l="l"/>
              <a:pathLst>
                <a:path h="440253" w="1008913">
                  <a:moveTo>
                    <a:pt x="0" y="0"/>
                  </a:moveTo>
                  <a:lnTo>
                    <a:pt x="1008913" y="0"/>
                  </a:lnTo>
                  <a:lnTo>
                    <a:pt x="1008913" y="440253"/>
                  </a:lnTo>
                  <a:lnTo>
                    <a:pt x="0" y="440253"/>
                  </a:lnTo>
                  <a:lnTo>
                    <a:pt x="0" y="0"/>
                  </a:lnTo>
                  <a:close/>
                </a:path>
              </a:pathLst>
            </a:custGeom>
            <a:blipFill>
              <a:blip r:embed="rId27">
                <a:extLst>
                  <a:ext uri="{96DAC541-7B7A-43D3-8B79-37D633B846F1}">
                    <asvg:svgBlip xmlns:asvg="http://schemas.microsoft.com/office/drawing/2016/SVG/main" r:embed="rId28"/>
                  </a:ext>
                </a:extLst>
              </a:blip>
              <a:stretch>
                <a:fillRect l="0" t="0" r="0" b="0"/>
              </a:stretch>
            </a:blipFill>
          </p:spPr>
        </p:sp>
        <p:sp>
          <p:nvSpPr>
            <p:cNvPr name="Freeform 26" id="26"/>
            <p:cNvSpPr/>
            <p:nvPr/>
          </p:nvSpPr>
          <p:spPr>
            <a:xfrm flipH="false" flipV="false" rot="0">
              <a:off x="4363594" y="3826082"/>
              <a:ext cx="2889715" cy="1385290"/>
            </a:xfrm>
            <a:custGeom>
              <a:avLst/>
              <a:gdLst/>
              <a:ahLst/>
              <a:cxnLst/>
              <a:rect r="r" b="b" t="t" l="l"/>
              <a:pathLst>
                <a:path h="1385290" w="2889715">
                  <a:moveTo>
                    <a:pt x="0" y="0"/>
                  </a:moveTo>
                  <a:lnTo>
                    <a:pt x="2889715" y="0"/>
                  </a:lnTo>
                  <a:lnTo>
                    <a:pt x="2889715" y="1385290"/>
                  </a:lnTo>
                  <a:lnTo>
                    <a:pt x="0" y="138529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grpSp>
        <p:nvGrpSpPr>
          <p:cNvPr name="Group 27" id="27"/>
          <p:cNvGrpSpPr/>
          <p:nvPr/>
        </p:nvGrpSpPr>
        <p:grpSpPr>
          <a:xfrm rot="0">
            <a:off x="13510749" y="7693756"/>
            <a:ext cx="4777251" cy="2593244"/>
            <a:chOff x="0" y="0"/>
            <a:chExt cx="6369668" cy="3457658"/>
          </a:xfrm>
        </p:grpSpPr>
        <p:sp>
          <p:nvSpPr>
            <p:cNvPr name="Freeform 28" id="28"/>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29"/>
              <a:stretch>
                <a:fillRect l="0" t="0" r="0" b="0"/>
              </a:stretch>
            </a:blipFill>
          </p:spPr>
        </p:sp>
        <p:sp>
          <p:nvSpPr>
            <p:cNvPr name="Freeform 29" id="29"/>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30"/>
              <a:stretch>
                <a:fillRect l="0" t="0" r="0" b="0"/>
              </a:stretch>
            </a:blipFill>
          </p:spPr>
        </p:sp>
      </p:grpSp>
      <p:sp>
        <p:nvSpPr>
          <p:cNvPr name="TextBox 30" id="30"/>
          <p:cNvSpPr txBox="true"/>
          <p:nvPr/>
        </p:nvSpPr>
        <p:spPr>
          <a:xfrm rot="0">
            <a:off x="0" y="208233"/>
            <a:ext cx="10845290" cy="1309089"/>
          </a:xfrm>
          <a:prstGeom prst="rect">
            <a:avLst/>
          </a:prstGeom>
        </p:spPr>
        <p:txBody>
          <a:bodyPr anchor="t" rtlCol="false" tIns="0" lIns="0" bIns="0" rIns="0">
            <a:spAutoFit/>
          </a:bodyPr>
          <a:lstStyle/>
          <a:p>
            <a:pPr algn="ctr" marL="0" indent="0" lvl="0">
              <a:lnSpc>
                <a:spcPts val="4897"/>
              </a:lnSpc>
              <a:spcBef>
                <a:spcPct val="0"/>
              </a:spcBef>
            </a:pPr>
            <a:r>
              <a:rPr lang="en-US" sz="4081">
                <a:solidFill>
                  <a:srgbClr val="1D5175"/>
                </a:solidFill>
                <a:latin typeface="Chunk Five"/>
                <a:ea typeface="Chunk Five"/>
                <a:cs typeface="Chunk Five"/>
                <a:sym typeface="Chunk Five"/>
              </a:rPr>
              <a:t>Let’s Embrace the Neurodiversity Paradigm Shift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6E1B2"/>
        </a:solidFill>
      </p:bgPr>
    </p:bg>
    <p:spTree>
      <p:nvGrpSpPr>
        <p:cNvPr id="1" name=""/>
        <p:cNvGrpSpPr/>
        <p:nvPr/>
      </p:nvGrpSpPr>
      <p:grpSpPr>
        <a:xfrm>
          <a:off x="0" y="0"/>
          <a:ext cx="0" cy="0"/>
          <a:chOff x="0" y="0"/>
          <a:chExt cx="0" cy="0"/>
        </a:xfrm>
      </p:grpSpPr>
      <p:grpSp>
        <p:nvGrpSpPr>
          <p:cNvPr name="Group 2" id="2"/>
          <p:cNvGrpSpPr/>
          <p:nvPr/>
        </p:nvGrpSpPr>
        <p:grpSpPr>
          <a:xfrm rot="0">
            <a:off x="16078015" y="0"/>
            <a:ext cx="3984782" cy="2414204"/>
            <a:chOff x="0" y="0"/>
            <a:chExt cx="5313042" cy="3218938"/>
          </a:xfrm>
        </p:grpSpPr>
        <p:sp>
          <p:nvSpPr>
            <p:cNvPr name="AutoShape 3" id="3"/>
            <p:cNvSpPr/>
            <p:nvPr/>
          </p:nvSpPr>
          <p:spPr>
            <a:xfrm rot="-10800000">
              <a:off x="1587880" y="285354"/>
              <a:ext cx="3725162" cy="2933584"/>
            </a:xfrm>
            <a:prstGeom prst="rect">
              <a:avLst/>
            </a:prstGeom>
            <a:solidFill>
              <a:srgbClr val="F9943B"/>
            </a:solidFill>
          </p:spPr>
        </p:sp>
        <p:sp>
          <p:nvSpPr>
            <p:cNvPr name="Freeform 4" id="4"/>
            <p:cNvSpPr/>
            <p:nvPr/>
          </p:nvSpPr>
          <p:spPr>
            <a:xfrm flipH="true" flipV="false" rot="0">
              <a:off x="176059" y="285354"/>
              <a:ext cx="1466792" cy="2933584"/>
            </a:xfrm>
            <a:custGeom>
              <a:avLst/>
              <a:gdLst/>
              <a:ahLst/>
              <a:cxnLst/>
              <a:rect r="r" b="b" t="t" l="l"/>
              <a:pathLst>
                <a:path h="2933584" w="1466792">
                  <a:moveTo>
                    <a:pt x="1466793" y="0"/>
                  </a:moveTo>
                  <a:lnTo>
                    <a:pt x="0" y="0"/>
                  </a:lnTo>
                  <a:lnTo>
                    <a:pt x="0" y="2933584"/>
                  </a:lnTo>
                  <a:lnTo>
                    <a:pt x="1466793" y="2933584"/>
                  </a:lnTo>
                  <a:lnTo>
                    <a:pt x="1466793"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0" y="0"/>
              <a:ext cx="1385984" cy="1380944"/>
            </a:xfrm>
            <a:custGeom>
              <a:avLst/>
              <a:gdLst/>
              <a:ahLst/>
              <a:cxnLst/>
              <a:rect r="r" b="b" t="t" l="l"/>
              <a:pathLst>
                <a:path h="1380944" w="1385984">
                  <a:moveTo>
                    <a:pt x="0" y="0"/>
                  </a:moveTo>
                  <a:lnTo>
                    <a:pt x="1385984" y="0"/>
                  </a:lnTo>
                  <a:lnTo>
                    <a:pt x="1385984" y="1380944"/>
                  </a:lnTo>
                  <a:lnTo>
                    <a:pt x="0" y="13809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1577366" y="0"/>
              <a:ext cx="1632880" cy="3218938"/>
            </a:xfrm>
            <a:custGeom>
              <a:avLst/>
              <a:gdLst/>
              <a:ahLst/>
              <a:cxnLst/>
              <a:rect r="r" b="b" t="t" l="l"/>
              <a:pathLst>
                <a:path h="3218938" w="1632880">
                  <a:moveTo>
                    <a:pt x="1632880" y="0"/>
                  </a:moveTo>
                  <a:lnTo>
                    <a:pt x="0" y="0"/>
                  </a:lnTo>
                  <a:lnTo>
                    <a:pt x="0" y="3218938"/>
                  </a:lnTo>
                  <a:lnTo>
                    <a:pt x="1632880" y="3218938"/>
                  </a:lnTo>
                  <a:lnTo>
                    <a:pt x="163288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grpSp>
        <p:nvGrpSpPr>
          <p:cNvPr name="Group 7" id="7"/>
          <p:cNvGrpSpPr/>
          <p:nvPr/>
        </p:nvGrpSpPr>
        <p:grpSpPr>
          <a:xfrm rot="0">
            <a:off x="13510749" y="7693756"/>
            <a:ext cx="4777251" cy="2593244"/>
            <a:chOff x="0" y="0"/>
            <a:chExt cx="6369668" cy="3457658"/>
          </a:xfrm>
        </p:grpSpPr>
        <p:sp>
          <p:nvSpPr>
            <p:cNvPr name="Freeform 8" id="8"/>
            <p:cNvSpPr/>
            <p:nvPr/>
          </p:nvSpPr>
          <p:spPr>
            <a:xfrm flipH="false" flipV="false" rot="0">
              <a:off x="2912010" y="0"/>
              <a:ext cx="3457658" cy="3457658"/>
            </a:xfrm>
            <a:custGeom>
              <a:avLst/>
              <a:gdLst/>
              <a:ahLst/>
              <a:cxnLst/>
              <a:rect r="r" b="b" t="t" l="l"/>
              <a:pathLst>
                <a:path h="3457658" w="3457658">
                  <a:moveTo>
                    <a:pt x="0" y="0"/>
                  </a:moveTo>
                  <a:lnTo>
                    <a:pt x="3457658" y="0"/>
                  </a:lnTo>
                  <a:lnTo>
                    <a:pt x="3457658" y="3457658"/>
                  </a:lnTo>
                  <a:lnTo>
                    <a:pt x="0" y="3457658"/>
                  </a:lnTo>
                  <a:lnTo>
                    <a:pt x="0" y="0"/>
                  </a:lnTo>
                  <a:close/>
                </a:path>
              </a:pathLst>
            </a:custGeom>
            <a:blipFill>
              <a:blip r:embed="rId9"/>
              <a:stretch>
                <a:fillRect l="0" t="0" r="0" b="0"/>
              </a:stretch>
            </a:blipFill>
          </p:spPr>
        </p:sp>
        <p:sp>
          <p:nvSpPr>
            <p:cNvPr name="Freeform 9" id="9"/>
            <p:cNvSpPr/>
            <p:nvPr/>
          </p:nvSpPr>
          <p:spPr>
            <a:xfrm flipH="false" flipV="false" rot="0">
              <a:off x="0" y="545648"/>
              <a:ext cx="2912010" cy="2912010"/>
            </a:xfrm>
            <a:custGeom>
              <a:avLst/>
              <a:gdLst/>
              <a:ahLst/>
              <a:cxnLst/>
              <a:rect r="r" b="b" t="t" l="l"/>
              <a:pathLst>
                <a:path h="2912010" w="2912010">
                  <a:moveTo>
                    <a:pt x="0" y="0"/>
                  </a:moveTo>
                  <a:lnTo>
                    <a:pt x="2912010" y="0"/>
                  </a:lnTo>
                  <a:lnTo>
                    <a:pt x="2912010" y="2912010"/>
                  </a:lnTo>
                  <a:lnTo>
                    <a:pt x="0" y="2912010"/>
                  </a:lnTo>
                  <a:lnTo>
                    <a:pt x="0" y="0"/>
                  </a:lnTo>
                  <a:close/>
                </a:path>
              </a:pathLst>
            </a:custGeom>
            <a:blipFill>
              <a:blip r:embed="rId10"/>
              <a:stretch>
                <a:fillRect l="0" t="0" r="0" b="0"/>
              </a:stretch>
            </a:blipFill>
          </p:spPr>
        </p:sp>
      </p:grpSp>
      <p:grpSp>
        <p:nvGrpSpPr>
          <p:cNvPr name="Group 10" id="10"/>
          <p:cNvGrpSpPr/>
          <p:nvPr/>
        </p:nvGrpSpPr>
        <p:grpSpPr>
          <a:xfrm rot="0">
            <a:off x="13960796" y="3183391"/>
            <a:ext cx="3877156" cy="4065899"/>
            <a:chOff x="0" y="0"/>
            <a:chExt cx="1021144" cy="1070854"/>
          </a:xfrm>
        </p:grpSpPr>
        <p:sp>
          <p:nvSpPr>
            <p:cNvPr name="Freeform 11" id="11"/>
            <p:cNvSpPr/>
            <p:nvPr/>
          </p:nvSpPr>
          <p:spPr>
            <a:xfrm flipH="false" flipV="false" rot="0">
              <a:off x="0" y="0"/>
              <a:ext cx="1021144" cy="1070854"/>
            </a:xfrm>
            <a:custGeom>
              <a:avLst/>
              <a:gdLst/>
              <a:ahLst/>
              <a:cxnLst/>
              <a:rect r="r" b="b" t="t" l="l"/>
              <a:pathLst>
                <a:path h="1070854" w="1021144">
                  <a:moveTo>
                    <a:pt x="101837" y="0"/>
                  </a:moveTo>
                  <a:lnTo>
                    <a:pt x="919307" y="0"/>
                  </a:lnTo>
                  <a:cubicBezTo>
                    <a:pt x="946316" y="0"/>
                    <a:pt x="972219" y="10729"/>
                    <a:pt x="991317" y="29827"/>
                  </a:cubicBezTo>
                  <a:cubicBezTo>
                    <a:pt x="1010415" y="48926"/>
                    <a:pt x="1021144" y="74828"/>
                    <a:pt x="1021144" y="101837"/>
                  </a:cubicBezTo>
                  <a:lnTo>
                    <a:pt x="1021144" y="969017"/>
                  </a:lnTo>
                  <a:cubicBezTo>
                    <a:pt x="1021144" y="996026"/>
                    <a:pt x="1010415" y="1021929"/>
                    <a:pt x="991317" y="1041027"/>
                  </a:cubicBezTo>
                  <a:cubicBezTo>
                    <a:pt x="972219" y="1060125"/>
                    <a:pt x="946316" y="1070854"/>
                    <a:pt x="919307" y="1070854"/>
                  </a:cubicBezTo>
                  <a:lnTo>
                    <a:pt x="101837" y="1070854"/>
                  </a:lnTo>
                  <a:cubicBezTo>
                    <a:pt x="74828" y="1070854"/>
                    <a:pt x="48926" y="1060125"/>
                    <a:pt x="29827" y="1041027"/>
                  </a:cubicBezTo>
                  <a:cubicBezTo>
                    <a:pt x="10729" y="1021929"/>
                    <a:pt x="0" y="996026"/>
                    <a:pt x="0" y="969017"/>
                  </a:cubicBezTo>
                  <a:lnTo>
                    <a:pt x="0" y="101837"/>
                  </a:lnTo>
                  <a:cubicBezTo>
                    <a:pt x="0" y="74828"/>
                    <a:pt x="10729" y="48926"/>
                    <a:pt x="29827" y="29827"/>
                  </a:cubicBezTo>
                  <a:cubicBezTo>
                    <a:pt x="48926" y="10729"/>
                    <a:pt x="74828" y="0"/>
                    <a:pt x="101837" y="0"/>
                  </a:cubicBezTo>
                  <a:close/>
                </a:path>
              </a:pathLst>
            </a:custGeom>
            <a:solidFill>
              <a:srgbClr val="6BB9D4"/>
            </a:solidFill>
          </p:spPr>
        </p:sp>
        <p:sp>
          <p:nvSpPr>
            <p:cNvPr name="TextBox 12" id="12"/>
            <p:cNvSpPr txBox="true"/>
            <p:nvPr/>
          </p:nvSpPr>
          <p:spPr>
            <a:xfrm>
              <a:off x="0" y="-95250"/>
              <a:ext cx="1021144" cy="1166104"/>
            </a:xfrm>
            <a:prstGeom prst="rect">
              <a:avLst/>
            </a:prstGeom>
          </p:spPr>
          <p:txBody>
            <a:bodyPr anchor="ctr" rtlCol="false" tIns="50800" lIns="50800" bIns="50800" rIns="50800"/>
            <a:lstStyle/>
            <a:p>
              <a:pPr algn="ctr">
                <a:lnSpc>
                  <a:spcPts val="3359"/>
                </a:lnSpc>
              </a:pPr>
            </a:p>
          </p:txBody>
        </p:sp>
      </p:grpSp>
      <p:sp>
        <p:nvSpPr>
          <p:cNvPr name="TextBox 13" id="13"/>
          <p:cNvSpPr txBox="true"/>
          <p:nvPr/>
        </p:nvSpPr>
        <p:spPr>
          <a:xfrm rot="0">
            <a:off x="14109999" y="3701585"/>
            <a:ext cx="3578751" cy="2845729"/>
          </a:xfrm>
          <a:prstGeom prst="rect">
            <a:avLst/>
          </a:prstGeom>
        </p:spPr>
        <p:txBody>
          <a:bodyPr anchor="t" rtlCol="false" tIns="0" lIns="0" bIns="0" rIns="0">
            <a:spAutoFit/>
          </a:bodyPr>
          <a:lstStyle/>
          <a:p>
            <a:pPr algn="ctr">
              <a:lnSpc>
                <a:spcPts val="3273"/>
              </a:lnSpc>
            </a:pPr>
            <a:r>
              <a:rPr lang="en-US" sz="2338">
                <a:solidFill>
                  <a:srgbClr val="000000"/>
                </a:solidFill>
                <a:latin typeface="Atkinson Hyperlegible"/>
                <a:ea typeface="Atkinson Hyperlegible"/>
                <a:cs typeface="Atkinson Hyperlegible"/>
                <a:sym typeface="Atkinson Hyperlegible"/>
              </a:rPr>
              <a:t>Community input from various social media platforms </a:t>
            </a:r>
          </a:p>
          <a:p>
            <a:pPr algn="ctr">
              <a:lnSpc>
                <a:spcPts val="3273"/>
              </a:lnSpc>
            </a:pPr>
            <a:r>
              <a:rPr lang="en-US" sz="2338">
                <a:solidFill>
                  <a:srgbClr val="000000"/>
                </a:solidFill>
                <a:latin typeface="Atkinson Hyperlegible"/>
                <a:ea typeface="Atkinson Hyperlegible"/>
                <a:cs typeface="Atkinson Hyperlegible"/>
                <a:sym typeface="Atkinson Hyperlegible"/>
              </a:rPr>
              <a:t>to help define monotropism</a:t>
            </a:r>
          </a:p>
          <a:p>
            <a:pPr algn="ctr">
              <a:lnSpc>
                <a:spcPts val="3273"/>
              </a:lnSpc>
            </a:pPr>
            <a:r>
              <a:rPr lang="en-US" sz="2338">
                <a:solidFill>
                  <a:srgbClr val="000000"/>
                </a:solidFill>
                <a:latin typeface="Atkinson Hyperlegible"/>
                <a:ea typeface="Atkinson Hyperlegible"/>
                <a:cs typeface="Atkinson Hyperlegible"/>
                <a:sym typeface="Atkinson Hyperlegible"/>
              </a:rPr>
              <a:t>January 2024</a:t>
            </a:r>
          </a:p>
          <a:p>
            <a:pPr algn="ctr">
              <a:lnSpc>
                <a:spcPts val="3273"/>
              </a:lnSpc>
            </a:pPr>
            <a:r>
              <a:rPr lang="en-US" sz="2338">
                <a:solidFill>
                  <a:srgbClr val="000000"/>
                </a:solidFill>
                <a:latin typeface="Atkinson Hyperlegible"/>
                <a:ea typeface="Atkinson Hyperlegible"/>
                <a:cs typeface="Atkinson Hyperlegible"/>
                <a:sym typeface="Atkinson Hyperlegible"/>
              </a:rPr>
              <a:t>www.monotropism.org</a:t>
            </a:r>
          </a:p>
        </p:txBody>
      </p:sp>
      <p:sp>
        <p:nvSpPr>
          <p:cNvPr name="TextBox 14" id="14"/>
          <p:cNvSpPr txBox="true"/>
          <p:nvPr/>
        </p:nvSpPr>
        <p:spPr>
          <a:xfrm rot="0">
            <a:off x="-521116" y="1840187"/>
            <a:ext cx="14837076" cy="7163526"/>
          </a:xfrm>
          <a:prstGeom prst="rect">
            <a:avLst/>
          </a:prstGeom>
        </p:spPr>
        <p:txBody>
          <a:bodyPr anchor="t" rtlCol="false" tIns="0" lIns="0" bIns="0" rIns="0">
            <a:spAutoFit/>
          </a:bodyPr>
          <a:lstStyle/>
          <a:p>
            <a:pPr algn="ctr">
              <a:lnSpc>
                <a:spcPts val="3835"/>
              </a:lnSpc>
            </a:pPr>
            <a:r>
              <a:rPr lang="en-US" sz="2739">
                <a:solidFill>
                  <a:srgbClr val="000000"/>
                </a:solidFill>
                <a:latin typeface="Atkinson Hyperlegible"/>
                <a:ea typeface="Atkinson Hyperlegible"/>
                <a:cs typeface="Atkinson Hyperlegible"/>
                <a:sym typeface="Atkinson Hyperlegible"/>
              </a:rPr>
              <a:t>“Monotropism is a neurodiversity affirming theory of autism </a:t>
            </a:r>
          </a:p>
          <a:p>
            <a:pPr algn="ctr">
              <a:lnSpc>
                <a:spcPts val="3835"/>
              </a:lnSpc>
            </a:pPr>
            <a:r>
              <a:rPr lang="en-US" sz="2739">
                <a:solidFill>
                  <a:srgbClr val="000000"/>
                </a:solidFill>
                <a:latin typeface="Atkinson Hyperlegible"/>
                <a:ea typeface="Atkinson Hyperlegible"/>
                <a:cs typeface="Atkinson Hyperlegible"/>
                <a:sym typeface="Atkinson Hyperlegible"/>
              </a:rPr>
              <a:t>(Murray et al </a:t>
            </a:r>
            <a:r>
              <a:rPr lang="en-US" sz="2739">
                <a:solidFill>
                  <a:srgbClr val="000000"/>
                </a:solidFill>
                <a:latin typeface="Atkinson Hyperlegible"/>
                <a:ea typeface="Atkinson Hyperlegible"/>
                <a:cs typeface="Atkinson Hyperlegible"/>
                <a:sym typeface="Atkinson Hyperlegible"/>
              </a:rPr>
              <a:t>2005).</a:t>
            </a:r>
          </a:p>
          <a:p>
            <a:pPr algn="ctr">
              <a:lnSpc>
                <a:spcPts val="3835"/>
              </a:lnSpc>
            </a:pPr>
            <a:r>
              <a:rPr lang="en-US" sz="2739">
                <a:solidFill>
                  <a:srgbClr val="000000"/>
                </a:solidFill>
                <a:latin typeface="Atkinson Hyperlegible"/>
                <a:ea typeface="Atkinson Hyperlegible"/>
                <a:cs typeface="Atkinson Hyperlegible"/>
                <a:sym typeface="Atkinson Hyperlegible"/>
              </a:rPr>
              <a:t>Autistic /ADHD/ AuDHD people are more likely to be monotropic</a:t>
            </a:r>
          </a:p>
          <a:p>
            <a:pPr algn="ctr">
              <a:lnSpc>
                <a:spcPts val="3835"/>
              </a:lnSpc>
            </a:pPr>
            <a:r>
              <a:rPr lang="en-US" sz="2739">
                <a:solidFill>
                  <a:srgbClr val="000000"/>
                </a:solidFill>
                <a:latin typeface="Atkinson Hyperlegible"/>
                <a:ea typeface="Atkinson Hyperlegible"/>
                <a:cs typeface="Atkinson Hyperlegible"/>
                <a:sym typeface="Atkinson Hyperlegible"/>
              </a:rPr>
              <a:t>(Garau et al., 2023).</a:t>
            </a:r>
          </a:p>
          <a:p>
            <a:pPr algn="ctr">
              <a:lnSpc>
                <a:spcPts val="3835"/>
              </a:lnSpc>
            </a:pPr>
          </a:p>
          <a:p>
            <a:pPr algn="ctr">
              <a:lnSpc>
                <a:spcPts val="3835"/>
              </a:lnSpc>
            </a:pPr>
            <a:r>
              <a:rPr lang="en-US" sz="2739">
                <a:solidFill>
                  <a:srgbClr val="000000"/>
                </a:solidFill>
                <a:latin typeface="Atkinson Hyperlegible"/>
                <a:ea typeface="Atkinson Hyperlegible"/>
                <a:cs typeface="Atkinson Hyperlegible"/>
                <a:sym typeface="Atkinson Hyperlegible"/>
              </a:rPr>
              <a:t>Monotropic people have an interest based nervous system. This</a:t>
            </a:r>
          </a:p>
          <a:p>
            <a:pPr algn="ctr">
              <a:lnSpc>
                <a:spcPts val="3835"/>
              </a:lnSpc>
            </a:pPr>
            <a:r>
              <a:rPr lang="en-US" sz="2739">
                <a:solidFill>
                  <a:srgbClr val="000000"/>
                </a:solidFill>
                <a:latin typeface="Atkinson Hyperlegible"/>
                <a:ea typeface="Atkinson Hyperlegible"/>
                <a:cs typeface="Atkinson Hyperlegible"/>
                <a:sym typeface="Atkinson Hyperlegible"/>
              </a:rPr>
              <a:t>means they focus more of their attention resources on fewer things at any one </a:t>
            </a:r>
          </a:p>
          <a:p>
            <a:pPr algn="ctr">
              <a:lnSpc>
                <a:spcPts val="3835"/>
              </a:lnSpc>
            </a:pPr>
            <a:r>
              <a:rPr lang="en-US" sz="2739">
                <a:solidFill>
                  <a:srgbClr val="000000"/>
                </a:solidFill>
                <a:latin typeface="Atkinson Hyperlegible"/>
                <a:ea typeface="Atkinson Hyperlegible"/>
                <a:cs typeface="Atkinson Hyperlegible"/>
                <a:sym typeface="Atkinson Hyperlegible"/>
              </a:rPr>
              <a:t>time compared to other people who may be polytropic.</a:t>
            </a:r>
          </a:p>
          <a:p>
            <a:pPr algn="ctr">
              <a:lnSpc>
                <a:spcPts val="3835"/>
              </a:lnSpc>
            </a:pPr>
          </a:p>
          <a:p>
            <a:pPr algn="ctr">
              <a:lnSpc>
                <a:spcPts val="3835"/>
              </a:lnSpc>
            </a:pPr>
            <a:r>
              <a:rPr lang="en-US" sz="2739">
                <a:solidFill>
                  <a:srgbClr val="000000"/>
                </a:solidFill>
                <a:latin typeface="Atkinson Hyperlegible"/>
                <a:ea typeface="Atkinson Hyperlegible"/>
                <a:cs typeface="Atkinson Hyperlegible"/>
                <a:sym typeface="Atkinson Hyperlegible"/>
              </a:rPr>
              <a:t>Things outside an attention tunnel may get missed and moving</a:t>
            </a:r>
          </a:p>
          <a:p>
            <a:pPr algn="ctr">
              <a:lnSpc>
                <a:spcPts val="3835"/>
              </a:lnSpc>
            </a:pPr>
            <a:r>
              <a:rPr lang="en-US" sz="2739">
                <a:solidFill>
                  <a:srgbClr val="000000"/>
                </a:solidFill>
                <a:latin typeface="Atkinson Hyperlegible"/>
                <a:ea typeface="Atkinson Hyperlegible"/>
                <a:cs typeface="Atkinson Hyperlegible"/>
                <a:sym typeface="Atkinson Hyperlegible"/>
              </a:rPr>
              <a:t>between attention tunnels can be difficult and take a lot of energy</a:t>
            </a:r>
          </a:p>
          <a:p>
            <a:pPr algn="ctr">
              <a:lnSpc>
                <a:spcPts val="3835"/>
              </a:lnSpc>
            </a:pPr>
          </a:p>
          <a:p>
            <a:pPr algn="ctr">
              <a:lnSpc>
                <a:spcPts val="3835"/>
              </a:lnSpc>
            </a:pPr>
            <a:r>
              <a:rPr lang="en-US" sz="2739">
                <a:solidFill>
                  <a:srgbClr val="000000"/>
                </a:solidFill>
                <a:latin typeface="Atkinson Hyperlegible"/>
                <a:ea typeface="Atkinson Hyperlegible"/>
                <a:cs typeface="Atkinson Hyperlegible"/>
                <a:sym typeface="Atkinson Hyperlegible"/>
              </a:rPr>
              <a:t>Monotropism can have a positive and negative impact on sensory, social and</a:t>
            </a:r>
          </a:p>
          <a:p>
            <a:pPr algn="ctr">
              <a:lnSpc>
                <a:spcPts val="3835"/>
              </a:lnSpc>
            </a:pPr>
            <a:r>
              <a:rPr lang="en-US" sz="2739">
                <a:solidFill>
                  <a:srgbClr val="000000"/>
                </a:solidFill>
                <a:latin typeface="Atkinson Hyperlegible"/>
                <a:ea typeface="Atkinson Hyperlegible"/>
                <a:cs typeface="Atkinson Hyperlegible"/>
                <a:sym typeface="Atkinson Hyperlegible"/>
              </a:rPr>
              <a:t>communication needs depending on the environment, support provided and</a:t>
            </a:r>
          </a:p>
          <a:p>
            <a:pPr algn="ctr">
              <a:lnSpc>
                <a:spcPts val="3835"/>
              </a:lnSpc>
            </a:pPr>
            <a:r>
              <a:rPr lang="en-US" sz="2739">
                <a:solidFill>
                  <a:srgbClr val="000000"/>
                </a:solidFill>
                <a:latin typeface="Atkinson Hyperlegible"/>
                <a:ea typeface="Atkinson Hyperlegible"/>
                <a:cs typeface="Atkinson Hyperlegible"/>
                <a:sym typeface="Atkinson Hyperlegible"/>
              </a:rPr>
              <a:t>how a person manages their mind and body”.</a:t>
            </a:r>
          </a:p>
        </p:txBody>
      </p:sp>
      <p:sp>
        <p:nvSpPr>
          <p:cNvPr name="TextBox 15" id="15"/>
          <p:cNvSpPr txBox="true"/>
          <p:nvPr/>
        </p:nvSpPr>
        <p:spPr>
          <a:xfrm rot="0">
            <a:off x="0" y="304800"/>
            <a:ext cx="13632924" cy="1295400"/>
          </a:xfrm>
          <a:prstGeom prst="rect">
            <a:avLst/>
          </a:prstGeom>
        </p:spPr>
        <p:txBody>
          <a:bodyPr anchor="t" rtlCol="false" tIns="0" lIns="0" bIns="0" rIns="0">
            <a:spAutoFit/>
          </a:bodyPr>
          <a:lstStyle/>
          <a:p>
            <a:pPr algn="ctr" marL="0" indent="0" lvl="0">
              <a:lnSpc>
                <a:spcPts val="9000"/>
              </a:lnSpc>
              <a:spcBef>
                <a:spcPct val="0"/>
              </a:spcBef>
            </a:pPr>
            <a:r>
              <a:rPr lang="en-US" sz="7500">
                <a:solidFill>
                  <a:srgbClr val="1D5175"/>
                </a:solidFill>
                <a:latin typeface="Chunk Five"/>
                <a:ea typeface="Chunk Five"/>
                <a:cs typeface="Chunk Five"/>
                <a:sym typeface="Chunk Five"/>
              </a:rPr>
              <a:t>What is Monotropism?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sp>
        <p:nvSpPr>
          <p:cNvPr name="TextBox 2" id="2"/>
          <p:cNvSpPr txBox="true"/>
          <p:nvPr/>
        </p:nvSpPr>
        <p:spPr>
          <a:xfrm rot="0">
            <a:off x="1758204" y="-1182066"/>
            <a:ext cx="14236700" cy="3190875"/>
          </a:xfrm>
          <a:prstGeom prst="rect">
            <a:avLst/>
          </a:prstGeom>
        </p:spPr>
        <p:txBody>
          <a:bodyPr anchor="t" rtlCol="false" tIns="0" lIns="0" bIns="0" rIns="0">
            <a:spAutoFit/>
          </a:bodyPr>
          <a:lstStyle/>
          <a:p>
            <a:pPr algn="ctr">
              <a:lnSpc>
                <a:spcPts val="8400"/>
              </a:lnSpc>
            </a:pPr>
          </a:p>
          <a:p>
            <a:pPr algn="ctr" marL="0" indent="0" lvl="0">
              <a:lnSpc>
                <a:spcPts val="7800"/>
              </a:lnSpc>
              <a:spcBef>
                <a:spcPct val="0"/>
              </a:spcBef>
            </a:pPr>
            <a:r>
              <a:rPr lang="en-US" sz="6500">
                <a:solidFill>
                  <a:srgbClr val="1D5175"/>
                </a:solidFill>
                <a:latin typeface="Chunk Five"/>
                <a:ea typeface="Chunk Five"/>
                <a:cs typeface="Chunk Five"/>
                <a:sym typeface="Chunk Five"/>
              </a:rPr>
              <a:t>Intersectionality &amp; The Double Empathy Problem </a:t>
            </a:r>
          </a:p>
        </p:txBody>
      </p:sp>
      <p:grpSp>
        <p:nvGrpSpPr>
          <p:cNvPr name="Group 3" id="3"/>
          <p:cNvGrpSpPr/>
          <p:nvPr/>
        </p:nvGrpSpPr>
        <p:grpSpPr>
          <a:xfrm rot="0">
            <a:off x="-311979" y="6800744"/>
            <a:ext cx="19200900" cy="3521705"/>
            <a:chOff x="0" y="0"/>
            <a:chExt cx="25601201" cy="4695607"/>
          </a:xfrm>
        </p:grpSpPr>
        <p:sp>
          <p:nvSpPr>
            <p:cNvPr name="Freeform 4" id="4"/>
            <p:cNvSpPr/>
            <p:nvPr/>
          </p:nvSpPr>
          <p:spPr>
            <a:xfrm flipH="true" flipV="false" rot="0">
              <a:off x="3072570" y="776567"/>
              <a:ext cx="3907167" cy="3892960"/>
            </a:xfrm>
            <a:custGeom>
              <a:avLst/>
              <a:gdLst/>
              <a:ahLst/>
              <a:cxnLst/>
              <a:rect r="r" b="b" t="t" l="l"/>
              <a:pathLst>
                <a:path h="3892960" w="3907167">
                  <a:moveTo>
                    <a:pt x="3907167" y="0"/>
                  </a:moveTo>
                  <a:lnTo>
                    <a:pt x="0" y="0"/>
                  </a:lnTo>
                  <a:lnTo>
                    <a:pt x="0" y="3892959"/>
                  </a:lnTo>
                  <a:lnTo>
                    <a:pt x="3907167" y="3892959"/>
                  </a:lnTo>
                  <a:lnTo>
                    <a:pt x="390716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810564" y="802647"/>
              <a:ext cx="3907167" cy="3892960"/>
            </a:xfrm>
            <a:custGeom>
              <a:avLst/>
              <a:gdLst/>
              <a:ahLst/>
              <a:cxnLst/>
              <a:rect r="r" b="b" t="t" l="l"/>
              <a:pathLst>
                <a:path h="3892960" w="3907167">
                  <a:moveTo>
                    <a:pt x="0" y="0"/>
                  </a:moveTo>
                  <a:lnTo>
                    <a:pt x="3907167" y="0"/>
                  </a:lnTo>
                  <a:lnTo>
                    <a:pt x="3907167" y="3892960"/>
                  </a:lnTo>
                  <a:lnTo>
                    <a:pt x="0" y="389296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6598737" y="3078949"/>
              <a:ext cx="5285040" cy="1590577"/>
            </a:xfrm>
            <a:custGeom>
              <a:avLst/>
              <a:gdLst/>
              <a:ahLst/>
              <a:cxnLst/>
              <a:rect r="r" b="b" t="t" l="l"/>
              <a:pathLst>
                <a:path h="1590577" w="5285040">
                  <a:moveTo>
                    <a:pt x="0" y="0"/>
                  </a:moveTo>
                  <a:lnTo>
                    <a:pt x="5285041" y="0"/>
                  </a:lnTo>
                  <a:lnTo>
                    <a:pt x="5285041" y="1590577"/>
                  </a:lnTo>
                  <a:lnTo>
                    <a:pt x="0" y="1590577"/>
                  </a:lnTo>
                  <a:lnTo>
                    <a:pt x="0" y="0"/>
                  </a:lnTo>
                  <a:close/>
                </a:path>
              </a:pathLst>
            </a:custGeom>
            <a:blipFill>
              <a:blip r:embed="rId5">
                <a:extLst>
                  <a:ext uri="{96DAC541-7B7A-43D3-8B79-37D633B846F1}">
                    <asvg:svgBlip xmlns:asvg="http://schemas.microsoft.com/office/drawing/2016/SVG/main" r:embed="rId6"/>
                  </a:ext>
                </a:extLst>
              </a:blip>
              <a:stretch>
                <a:fillRect l="0" t="0" r="-1075" b="-24540"/>
              </a:stretch>
            </a:blipFill>
          </p:spPr>
        </p:sp>
        <p:sp>
          <p:nvSpPr>
            <p:cNvPr name="Freeform 7" id="7"/>
            <p:cNvSpPr/>
            <p:nvPr/>
          </p:nvSpPr>
          <p:spPr>
            <a:xfrm flipH="false" flipV="false" rot="0">
              <a:off x="7365137" y="0"/>
              <a:ext cx="2563039" cy="2521098"/>
            </a:xfrm>
            <a:custGeom>
              <a:avLst/>
              <a:gdLst/>
              <a:ahLst/>
              <a:cxnLst/>
              <a:rect r="r" b="b" t="t" l="l"/>
              <a:pathLst>
                <a:path h="2521098" w="2563039">
                  <a:moveTo>
                    <a:pt x="0" y="0"/>
                  </a:moveTo>
                  <a:lnTo>
                    <a:pt x="2563039" y="0"/>
                  </a:lnTo>
                  <a:lnTo>
                    <a:pt x="2563039" y="2521098"/>
                  </a:lnTo>
                  <a:lnTo>
                    <a:pt x="0" y="252109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8" id="8"/>
            <p:cNvSpPr/>
            <p:nvPr/>
          </p:nvSpPr>
          <p:spPr>
            <a:xfrm flipH="false" flipV="false" rot="0">
              <a:off x="9322423" y="569772"/>
              <a:ext cx="2306258" cy="834446"/>
            </a:xfrm>
            <a:custGeom>
              <a:avLst/>
              <a:gdLst/>
              <a:ahLst/>
              <a:cxnLst/>
              <a:rect r="r" b="b" t="t" l="l"/>
              <a:pathLst>
                <a:path h="834446" w="2306258">
                  <a:moveTo>
                    <a:pt x="0" y="0"/>
                  </a:moveTo>
                  <a:lnTo>
                    <a:pt x="2306258" y="0"/>
                  </a:lnTo>
                  <a:lnTo>
                    <a:pt x="2306258" y="834446"/>
                  </a:lnTo>
                  <a:lnTo>
                    <a:pt x="0" y="83444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9" id="9"/>
            <p:cNvSpPr/>
            <p:nvPr/>
          </p:nvSpPr>
          <p:spPr>
            <a:xfrm flipH="false" flipV="false" rot="0">
              <a:off x="16770915" y="1004439"/>
              <a:ext cx="2751744" cy="995631"/>
            </a:xfrm>
            <a:custGeom>
              <a:avLst/>
              <a:gdLst/>
              <a:ahLst/>
              <a:cxnLst/>
              <a:rect r="r" b="b" t="t" l="l"/>
              <a:pathLst>
                <a:path h="995631" w="2751744">
                  <a:moveTo>
                    <a:pt x="0" y="0"/>
                  </a:moveTo>
                  <a:lnTo>
                    <a:pt x="2751744" y="0"/>
                  </a:lnTo>
                  <a:lnTo>
                    <a:pt x="2751744" y="995631"/>
                  </a:lnTo>
                  <a:lnTo>
                    <a:pt x="0" y="99563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0" id="10"/>
            <p:cNvSpPr/>
            <p:nvPr/>
          </p:nvSpPr>
          <p:spPr>
            <a:xfrm flipH="false" flipV="false" rot="0">
              <a:off x="12554286" y="2325587"/>
              <a:ext cx="4318229" cy="2355398"/>
            </a:xfrm>
            <a:custGeom>
              <a:avLst/>
              <a:gdLst/>
              <a:ahLst/>
              <a:cxnLst/>
              <a:rect r="r" b="b" t="t" l="l"/>
              <a:pathLst>
                <a:path h="2355398" w="4318229">
                  <a:moveTo>
                    <a:pt x="0" y="0"/>
                  </a:moveTo>
                  <a:lnTo>
                    <a:pt x="4318229" y="0"/>
                  </a:lnTo>
                  <a:lnTo>
                    <a:pt x="4318229" y="2355398"/>
                  </a:lnTo>
                  <a:lnTo>
                    <a:pt x="0" y="235539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1" id="11"/>
            <p:cNvSpPr/>
            <p:nvPr/>
          </p:nvSpPr>
          <p:spPr>
            <a:xfrm flipH="false" flipV="false" rot="0">
              <a:off x="13575552" y="2924653"/>
              <a:ext cx="1346826" cy="1730734"/>
            </a:xfrm>
            <a:custGeom>
              <a:avLst/>
              <a:gdLst/>
              <a:ahLst/>
              <a:cxnLst/>
              <a:rect r="r" b="b" t="t" l="l"/>
              <a:pathLst>
                <a:path h="1730734" w="1346826">
                  <a:moveTo>
                    <a:pt x="0" y="0"/>
                  </a:moveTo>
                  <a:lnTo>
                    <a:pt x="1346825" y="0"/>
                  </a:lnTo>
                  <a:lnTo>
                    <a:pt x="1346825" y="1730733"/>
                  </a:lnTo>
                  <a:lnTo>
                    <a:pt x="0" y="173073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2" id="12"/>
            <p:cNvSpPr/>
            <p:nvPr/>
          </p:nvSpPr>
          <p:spPr>
            <a:xfrm flipH="true" flipV="false" rot="0">
              <a:off x="11883778" y="2749127"/>
              <a:ext cx="1239531" cy="1920400"/>
            </a:xfrm>
            <a:custGeom>
              <a:avLst/>
              <a:gdLst/>
              <a:ahLst/>
              <a:cxnLst/>
              <a:rect r="r" b="b" t="t" l="l"/>
              <a:pathLst>
                <a:path h="1920400" w="1239531">
                  <a:moveTo>
                    <a:pt x="1239530" y="0"/>
                  </a:moveTo>
                  <a:lnTo>
                    <a:pt x="0" y="0"/>
                  </a:lnTo>
                  <a:lnTo>
                    <a:pt x="0" y="1920399"/>
                  </a:lnTo>
                  <a:lnTo>
                    <a:pt x="1239530" y="1920399"/>
                  </a:lnTo>
                  <a:lnTo>
                    <a:pt x="123953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3" id="13"/>
            <p:cNvSpPr/>
            <p:nvPr/>
          </p:nvSpPr>
          <p:spPr>
            <a:xfrm flipH="false" flipV="false" rot="0">
              <a:off x="12737630" y="1888560"/>
              <a:ext cx="1802384" cy="2792425"/>
            </a:xfrm>
            <a:custGeom>
              <a:avLst/>
              <a:gdLst/>
              <a:ahLst/>
              <a:cxnLst/>
              <a:rect r="r" b="b" t="t" l="l"/>
              <a:pathLst>
                <a:path h="2792425" w="1802384">
                  <a:moveTo>
                    <a:pt x="0" y="0"/>
                  </a:moveTo>
                  <a:lnTo>
                    <a:pt x="1802384" y="0"/>
                  </a:lnTo>
                  <a:lnTo>
                    <a:pt x="1802384" y="2792425"/>
                  </a:lnTo>
                  <a:lnTo>
                    <a:pt x="0" y="2792425"/>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14" id="14"/>
            <p:cNvSpPr/>
            <p:nvPr/>
          </p:nvSpPr>
          <p:spPr>
            <a:xfrm flipH="false" flipV="false" rot="0">
              <a:off x="16239354" y="1004439"/>
              <a:ext cx="6719327" cy="3665087"/>
            </a:xfrm>
            <a:custGeom>
              <a:avLst/>
              <a:gdLst/>
              <a:ahLst/>
              <a:cxnLst/>
              <a:rect r="r" b="b" t="t" l="l"/>
              <a:pathLst>
                <a:path h="3665087" w="6719327">
                  <a:moveTo>
                    <a:pt x="0" y="0"/>
                  </a:moveTo>
                  <a:lnTo>
                    <a:pt x="6719326" y="0"/>
                  </a:lnTo>
                  <a:lnTo>
                    <a:pt x="6719326" y="3665087"/>
                  </a:lnTo>
                  <a:lnTo>
                    <a:pt x="0" y="366508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5" id="15"/>
            <p:cNvSpPr/>
            <p:nvPr/>
          </p:nvSpPr>
          <p:spPr>
            <a:xfrm flipH="false" flipV="false" rot="0">
              <a:off x="20316160" y="3105029"/>
              <a:ext cx="5285040" cy="1590577"/>
            </a:xfrm>
            <a:custGeom>
              <a:avLst/>
              <a:gdLst/>
              <a:ahLst/>
              <a:cxnLst/>
              <a:rect r="r" b="b" t="t" l="l"/>
              <a:pathLst>
                <a:path h="1590577" w="5285040">
                  <a:moveTo>
                    <a:pt x="0" y="0"/>
                  </a:moveTo>
                  <a:lnTo>
                    <a:pt x="5285041" y="0"/>
                  </a:lnTo>
                  <a:lnTo>
                    <a:pt x="5285041" y="1590578"/>
                  </a:lnTo>
                  <a:lnTo>
                    <a:pt x="0" y="1590578"/>
                  </a:lnTo>
                  <a:lnTo>
                    <a:pt x="0" y="0"/>
                  </a:lnTo>
                  <a:close/>
                </a:path>
              </a:pathLst>
            </a:custGeom>
            <a:blipFill>
              <a:blip r:embed="rId17">
                <a:extLst>
                  <a:ext uri="{96DAC541-7B7A-43D3-8B79-37D633B846F1}">
                    <asvg:svgBlip xmlns:asvg="http://schemas.microsoft.com/office/drawing/2016/SVG/main" r:embed="rId18"/>
                  </a:ext>
                </a:extLst>
              </a:blip>
              <a:stretch>
                <a:fillRect l="0" t="0" r="-1075" b="-24540"/>
              </a:stretch>
            </a:blipFill>
          </p:spPr>
        </p:sp>
        <p:sp>
          <p:nvSpPr>
            <p:cNvPr name="Freeform 16" id="16"/>
            <p:cNvSpPr/>
            <p:nvPr/>
          </p:nvSpPr>
          <p:spPr>
            <a:xfrm flipH="false" flipV="false" rot="0">
              <a:off x="0" y="2639266"/>
              <a:ext cx="4173387" cy="2000665"/>
            </a:xfrm>
            <a:custGeom>
              <a:avLst/>
              <a:gdLst/>
              <a:ahLst/>
              <a:cxnLst/>
              <a:rect r="r" b="b" t="t" l="l"/>
              <a:pathLst>
                <a:path h="2000665" w="4173387">
                  <a:moveTo>
                    <a:pt x="0" y="0"/>
                  </a:moveTo>
                  <a:lnTo>
                    <a:pt x="4173387" y="0"/>
                  </a:lnTo>
                  <a:lnTo>
                    <a:pt x="4173387" y="2000666"/>
                  </a:lnTo>
                  <a:lnTo>
                    <a:pt x="0" y="2000666"/>
                  </a:lnTo>
                  <a:lnTo>
                    <a:pt x="0" y="0"/>
                  </a:lnTo>
                  <a:close/>
                </a:path>
              </a:pathLst>
            </a:custGeom>
            <a:blipFill>
              <a:blip r:embed="rId19">
                <a:extLst>
                  <a:ext uri="{96DAC541-7B7A-43D3-8B79-37D633B846F1}">
                    <asvg:svgBlip xmlns:asvg="http://schemas.microsoft.com/office/drawing/2016/SVG/main" r:embed="rId20"/>
                  </a:ext>
                </a:extLst>
              </a:blip>
              <a:stretch>
                <a:fillRect l="0" t="0" r="0" b="0"/>
              </a:stretch>
            </a:blipFill>
          </p:spPr>
        </p:sp>
        <p:sp>
          <p:nvSpPr>
            <p:cNvPr name="Freeform 17" id="17"/>
            <p:cNvSpPr/>
            <p:nvPr/>
          </p:nvSpPr>
          <p:spPr>
            <a:xfrm flipH="false" flipV="false" rot="0">
              <a:off x="19530072" y="1620487"/>
              <a:ext cx="1917673" cy="693849"/>
            </a:xfrm>
            <a:custGeom>
              <a:avLst/>
              <a:gdLst/>
              <a:ahLst/>
              <a:cxnLst/>
              <a:rect r="r" b="b" t="t" l="l"/>
              <a:pathLst>
                <a:path h="693849" w="1917673">
                  <a:moveTo>
                    <a:pt x="0" y="0"/>
                  </a:moveTo>
                  <a:lnTo>
                    <a:pt x="1917673" y="0"/>
                  </a:lnTo>
                  <a:lnTo>
                    <a:pt x="1917673" y="693849"/>
                  </a:lnTo>
                  <a:lnTo>
                    <a:pt x="0" y="6938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8" id="18"/>
            <p:cNvSpPr/>
            <p:nvPr/>
          </p:nvSpPr>
          <p:spPr>
            <a:xfrm flipH="false" flipV="false" rot="0">
              <a:off x="2600701" y="1583513"/>
              <a:ext cx="1889306" cy="683585"/>
            </a:xfrm>
            <a:custGeom>
              <a:avLst/>
              <a:gdLst/>
              <a:ahLst/>
              <a:cxnLst/>
              <a:rect r="r" b="b" t="t" l="l"/>
              <a:pathLst>
                <a:path h="683585" w="1889306">
                  <a:moveTo>
                    <a:pt x="0" y="0"/>
                  </a:moveTo>
                  <a:lnTo>
                    <a:pt x="1889306" y="0"/>
                  </a:lnTo>
                  <a:lnTo>
                    <a:pt x="1889306" y="683585"/>
                  </a:lnTo>
                  <a:lnTo>
                    <a:pt x="0" y="68358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grpSp>
        <p:nvGrpSpPr>
          <p:cNvPr name="Group 19" id="19"/>
          <p:cNvGrpSpPr/>
          <p:nvPr/>
        </p:nvGrpSpPr>
        <p:grpSpPr>
          <a:xfrm rot="0">
            <a:off x="15109476" y="-39521"/>
            <a:ext cx="3178524" cy="1725404"/>
            <a:chOff x="0" y="0"/>
            <a:chExt cx="4238032" cy="2300538"/>
          </a:xfrm>
        </p:grpSpPr>
        <p:sp>
          <p:nvSpPr>
            <p:cNvPr name="Freeform 20" id="20"/>
            <p:cNvSpPr/>
            <p:nvPr/>
          </p:nvSpPr>
          <p:spPr>
            <a:xfrm flipH="false" flipV="false" rot="0">
              <a:off x="1937494" y="0"/>
              <a:ext cx="2300538" cy="2300538"/>
            </a:xfrm>
            <a:custGeom>
              <a:avLst/>
              <a:gdLst/>
              <a:ahLst/>
              <a:cxnLst/>
              <a:rect r="r" b="b" t="t" l="l"/>
              <a:pathLst>
                <a:path h="2300538" w="2300538">
                  <a:moveTo>
                    <a:pt x="0" y="0"/>
                  </a:moveTo>
                  <a:lnTo>
                    <a:pt x="2300538" y="0"/>
                  </a:lnTo>
                  <a:lnTo>
                    <a:pt x="2300538" y="2300538"/>
                  </a:lnTo>
                  <a:lnTo>
                    <a:pt x="0" y="2300538"/>
                  </a:lnTo>
                  <a:lnTo>
                    <a:pt x="0" y="0"/>
                  </a:lnTo>
                  <a:close/>
                </a:path>
              </a:pathLst>
            </a:custGeom>
            <a:blipFill>
              <a:blip r:embed="rId21"/>
              <a:stretch>
                <a:fillRect l="0" t="0" r="0" b="0"/>
              </a:stretch>
            </a:blipFill>
          </p:spPr>
        </p:sp>
        <p:sp>
          <p:nvSpPr>
            <p:cNvPr name="Freeform 21" id="21"/>
            <p:cNvSpPr/>
            <p:nvPr/>
          </p:nvSpPr>
          <p:spPr>
            <a:xfrm flipH="false" flipV="false" rot="0">
              <a:off x="0" y="363045"/>
              <a:ext cx="1937494" cy="1937494"/>
            </a:xfrm>
            <a:custGeom>
              <a:avLst/>
              <a:gdLst/>
              <a:ahLst/>
              <a:cxnLst/>
              <a:rect r="r" b="b" t="t" l="l"/>
              <a:pathLst>
                <a:path h="1937494" w="1937494">
                  <a:moveTo>
                    <a:pt x="0" y="0"/>
                  </a:moveTo>
                  <a:lnTo>
                    <a:pt x="1937494" y="0"/>
                  </a:lnTo>
                  <a:lnTo>
                    <a:pt x="1937494" y="1937493"/>
                  </a:lnTo>
                  <a:lnTo>
                    <a:pt x="0" y="1937493"/>
                  </a:lnTo>
                  <a:lnTo>
                    <a:pt x="0" y="0"/>
                  </a:lnTo>
                  <a:close/>
                </a:path>
              </a:pathLst>
            </a:custGeom>
            <a:blipFill>
              <a:blip r:embed="rId22"/>
              <a:stretch>
                <a:fillRect l="0" t="0" r="0" b="0"/>
              </a:stretch>
            </a:blipFill>
          </p:spPr>
        </p:sp>
      </p:grpSp>
      <p:sp>
        <p:nvSpPr>
          <p:cNvPr name="Freeform 22" id="22"/>
          <p:cNvSpPr/>
          <p:nvPr/>
        </p:nvSpPr>
        <p:spPr>
          <a:xfrm flipH="false" flipV="true" rot="-94451">
            <a:off x="-1126379" y="6207074"/>
            <a:ext cx="2253913" cy="1789043"/>
          </a:xfrm>
          <a:custGeom>
            <a:avLst/>
            <a:gdLst/>
            <a:ahLst/>
            <a:cxnLst/>
            <a:rect r="r" b="b" t="t" l="l"/>
            <a:pathLst>
              <a:path h="1789043" w="2253913">
                <a:moveTo>
                  <a:pt x="0" y="1789043"/>
                </a:moveTo>
                <a:lnTo>
                  <a:pt x="2253913" y="1789043"/>
                </a:lnTo>
                <a:lnTo>
                  <a:pt x="2253913" y="0"/>
                </a:lnTo>
                <a:lnTo>
                  <a:pt x="0" y="0"/>
                </a:lnTo>
                <a:lnTo>
                  <a:pt x="0" y="1789043"/>
                </a:lnTo>
                <a:close/>
              </a:path>
            </a:pathLst>
          </a:custGeom>
          <a:blipFill>
            <a:blip r:embed="rId23">
              <a:extLst>
                <a:ext uri="{96DAC541-7B7A-43D3-8B79-37D633B846F1}">
                  <asvg:svgBlip xmlns:asvg="http://schemas.microsoft.com/office/drawing/2016/SVG/main" r:embed="rId24"/>
                </a:ext>
              </a:extLst>
            </a:blip>
            <a:stretch>
              <a:fillRect l="0" t="0" r="0" b="0"/>
            </a:stretch>
          </a:blipFill>
        </p:spPr>
      </p:sp>
      <p:sp>
        <p:nvSpPr>
          <p:cNvPr name="Freeform 23" id="23"/>
          <p:cNvSpPr/>
          <p:nvPr/>
        </p:nvSpPr>
        <p:spPr>
          <a:xfrm flipH="false" flipV="false" rot="0">
            <a:off x="16698738" y="7695990"/>
            <a:ext cx="2474516" cy="3485233"/>
          </a:xfrm>
          <a:custGeom>
            <a:avLst/>
            <a:gdLst/>
            <a:ahLst/>
            <a:cxnLst/>
            <a:rect r="r" b="b" t="t" l="l"/>
            <a:pathLst>
              <a:path h="3485233" w="2474516">
                <a:moveTo>
                  <a:pt x="0" y="0"/>
                </a:moveTo>
                <a:lnTo>
                  <a:pt x="2474516" y="0"/>
                </a:lnTo>
                <a:lnTo>
                  <a:pt x="2474516" y="3485233"/>
                </a:lnTo>
                <a:lnTo>
                  <a:pt x="0" y="3485233"/>
                </a:lnTo>
                <a:lnTo>
                  <a:pt x="0" y="0"/>
                </a:lnTo>
                <a:close/>
              </a:path>
            </a:pathLst>
          </a:custGeom>
          <a:blipFill>
            <a:blip r:embed="rId25">
              <a:extLst>
                <a:ext uri="{96DAC541-7B7A-43D3-8B79-37D633B846F1}">
                  <asvg:svgBlip xmlns:asvg="http://schemas.microsoft.com/office/drawing/2016/SVG/main" r:embed="rId26"/>
                </a:ext>
              </a:extLst>
            </a:blip>
            <a:stretch>
              <a:fillRect l="0" t="0" r="0" b="0"/>
            </a:stretch>
          </a:blipFill>
        </p:spPr>
      </p:sp>
      <p:sp>
        <p:nvSpPr>
          <p:cNvPr name="Freeform 24" id="24"/>
          <p:cNvSpPr/>
          <p:nvPr/>
        </p:nvSpPr>
        <p:spPr>
          <a:xfrm flipH="false" flipV="false" rot="0">
            <a:off x="1151683" y="2161209"/>
            <a:ext cx="7724871" cy="7757284"/>
          </a:xfrm>
          <a:custGeom>
            <a:avLst/>
            <a:gdLst/>
            <a:ahLst/>
            <a:cxnLst/>
            <a:rect r="r" b="b" t="t" l="l"/>
            <a:pathLst>
              <a:path h="7757284" w="7724871">
                <a:moveTo>
                  <a:pt x="0" y="0"/>
                </a:moveTo>
                <a:lnTo>
                  <a:pt x="7724871" y="0"/>
                </a:lnTo>
                <a:lnTo>
                  <a:pt x="7724871" y="7757284"/>
                </a:lnTo>
                <a:lnTo>
                  <a:pt x="0" y="7757284"/>
                </a:lnTo>
                <a:lnTo>
                  <a:pt x="0" y="0"/>
                </a:lnTo>
                <a:close/>
              </a:path>
            </a:pathLst>
          </a:custGeom>
          <a:blipFill>
            <a:blip r:embed="rId27"/>
            <a:stretch>
              <a:fillRect l="-1249" t="-31446" r="0" b="-47890"/>
            </a:stretch>
          </a:blipFill>
        </p:spPr>
      </p:sp>
      <p:grpSp>
        <p:nvGrpSpPr>
          <p:cNvPr name="Group 25" id="25"/>
          <p:cNvGrpSpPr/>
          <p:nvPr/>
        </p:nvGrpSpPr>
        <p:grpSpPr>
          <a:xfrm rot="0">
            <a:off x="9718572" y="2994569"/>
            <a:ext cx="8217424" cy="6090564"/>
            <a:chOff x="0" y="0"/>
            <a:chExt cx="2164260" cy="1604099"/>
          </a:xfrm>
        </p:grpSpPr>
        <p:sp>
          <p:nvSpPr>
            <p:cNvPr name="Freeform 26" id="26"/>
            <p:cNvSpPr/>
            <p:nvPr/>
          </p:nvSpPr>
          <p:spPr>
            <a:xfrm flipH="false" flipV="false" rot="0">
              <a:off x="0" y="0"/>
              <a:ext cx="2164260" cy="1604099"/>
            </a:xfrm>
            <a:custGeom>
              <a:avLst/>
              <a:gdLst/>
              <a:ahLst/>
              <a:cxnLst/>
              <a:rect r="r" b="b" t="t" l="l"/>
              <a:pathLst>
                <a:path h="1604099" w="2164260">
                  <a:moveTo>
                    <a:pt x="48049" y="0"/>
                  </a:moveTo>
                  <a:lnTo>
                    <a:pt x="2116211" y="0"/>
                  </a:lnTo>
                  <a:cubicBezTo>
                    <a:pt x="2142748" y="0"/>
                    <a:pt x="2164260" y="21512"/>
                    <a:pt x="2164260" y="48049"/>
                  </a:cubicBezTo>
                  <a:lnTo>
                    <a:pt x="2164260" y="1556050"/>
                  </a:lnTo>
                  <a:cubicBezTo>
                    <a:pt x="2164260" y="1568794"/>
                    <a:pt x="2159197" y="1581015"/>
                    <a:pt x="2150187" y="1590026"/>
                  </a:cubicBezTo>
                  <a:cubicBezTo>
                    <a:pt x="2141176" y="1599037"/>
                    <a:pt x="2128954" y="1604099"/>
                    <a:pt x="2116211" y="1604099"/>
                  </a:cubicBezTo>
                  <a:lnTo>
                    <a:pt x="48049" y="1604099"/>
                  </a:lnTo>
                  <a:cubicBezTo>
                    <a:pt x="35306" y="1604099"/>
                    <a:pt x="23084" y="1599037"/>
                    <a:pt x="14073" y="1590026"/>
                  </a:cubicBezTo>
                  <a:cubicBezTo>
                    <a:pt x="5062" y="1581015"/>
                    <a:pt x="0" y="1568794"/>
                    <a:pt x="0" y="1556050"/>
                  </a:cubicBezTo>
                  <a:lnTo>
                    <a:pt x="0" y="48049"/>
                  </a:lnTo>
                  <a:cubicBezTo>
                    <a:pt x="0" y="35306"/>
                    <a:pt x="5062" y="23084"/>
                    <a:pt x="14073" y="14073"/>
                  </a:cubicBezTo>
                  <a:cubicBezTo>
                    <a:pt x="23084" y="5062"/>
                    <a:pt x="35306" y="0"/>
                    <a:pt x="48049" y="0"/>
                  </a:cubicBezTo>
                  <a:close/>
                </a:path>
              </a:pathLst>
            </a:custGeom>
            <a:solidFill>
              <a:srgbClr val="DDEABB"/>
            </a:solidFill>
          </p:spPr>
        </p:sp>
        <p:sp>
          <p:nvSpPr>
            <p:cNvPr name="TextBox 27" id="27"/>
            <p:cNvSpPr txBox="true"/>
            <p:nvPr/>
          </p:nvSpPr>
          <p:spPr>
            <a:xfrm>
              <a:off x="0" y="-47625"/>
              <a:ext cx="2164260" cy="1651724"/>
            </a:xfrm>
            <a:prstGeom prst="rect">
              <a:avLst/>
            </a:prstGeom>
          </p:spPr>
          <p:txBody>
            <a:bodyPr anchor="ctr" rtlCol="false" tIns="50800" lIns="50800" bIns="50800" rIns="50800"/>
            <a:lstStyle/>
            <a:p>
              <a:pPr algn="ctr">
                <a:lnSpc>
                  <a:spcPts val="2688"/>
                </a:lnSpc>
              </a:pPr>
            </a:p>
          </p:txBody>
        </p:sp>
      </p:grpSp>
      <p:sp>
        <p:nvSpPr>
          <p:cNvPr name="TextBox 28" id="28"/>
          <p:cNvSpPr txBox="true"/>
          <p:nvPr/>
        </p:nvSpPr>
        <p:spPr>
          <a:xfrm rot="0">
            <a:off x="10353158" y="3895927"/>
            <a:ext cx="6948252" cy="3205669"/>
          </a:xfrm>
          <a:prstGeom prst="rect">
            <a:avLst/>
          </a:prstGeom>
        </p:spPr>
        <p:txBody>
          <a:bodyPr anchor="t" rtlCol="false" tIns="0" lIns="0" bIns="0" rIns="0">
            <a:spAutoFit/>
          </a:bodyPr>
          <a:lstStyle/>
          <a:p>
            <a:pPr algn="ctr">
              <a:lnSpc>
                <a:spcPts val="4271"/>
              </a:lnSpc>
            </a:pPr>
            <a:r>
              <a:rPr lang="en-US" sz="3050">
                <a:solidFill>
                  <a:srgbClr val="000000"/>
                </a:solidFill>
                <a:latin typeface="Atkinson Hyperlegible"/>
                <a:ea typeface="Atkinson Hyperlegible"/>
                <a:cs typeface="Atkinson Hyperlegible"/>
                <a:sym typeface="Atkinson Hyperlegible"/>
              </a:rPr>
              <a:t>Kimberle Crenshaw  is a black feminist legal scholar, she first coined the term </a:t>
            </a:r>
            <a:r>
              <a:rPr lang="en-US" sz="3050" b="true">
                <a:solidFill>
                  <a:srgbClr val="000000"/>
                </a:solidFill>
                <a:latin typeface="Atkinson Hyperlegible Bold"/>
                <a:ea typeface="Atkinson Hyperlegible Bold"/>
                <a:cs typeface="Atkinson Hyperlegible Bold"/>
                <a:sym typeface="Atkinson Hyperlegible Bold"/>
              </a:rPr>
              <a:t>intersectionality </a:t>
            </a:r>
            <a:r>
              <a:rPr lang="en-US" sz="3050">
                <a:solidFill>
                  <a:srgbClr val="000000"/>
                </a:solidFill>
                <a:latin typeface="Atkinson Hyperlegible"/>
                <a:ea typeface="Atkinson Hyperlegible"/>
                <a:cs typeface="Atkinson Hyperlegible"/>
                <a:sym typeface="Atkinson Hyperlegible"/>
              </a:rPr>
              <a:t>in her essays </a:t>
            </a:r>
          </a:p>
          <a:p>
            <a:pPr algn="ctr">
              <a:lnSpc>
                <a:spcPts val="4271"/>
              </a:lnSpc>
            </a:pPr>
            <a:r>
              <a:rPr lang="en-US" sz="3050">
                <a:solidFill>
                  <a:srgbClr val="000000"/>
                </a:solidFill>
                <a:latin typeface="Atkinson Hyperlegible"/>
                <a:ea typeface="Atkinson Hyperlegible"/>
                <a:cs typeface="Atkinson Hyperlegible"/>
                <a:sym typeface="Atkinson Hyperlegible"/>
              </a:rPr>
              <a:t>(1989 &amp; 1991)</a:t>
            </a:r>
          </a:p>
          <a:p>
            <a:pPr algn="ctr">
              <a:lnSpc>
                <a:spcPts val="4271"/>
              </a:lnSpc>
            </a:pPr>
          </a:p>
          <a:p>
            <a:pPr algn="ctr">
              <a:lnSpc>
                <a:spcPts val="4271"/>
              </a:lnSpc>
            </a:pPr>
          </a:p>
        </p:txBody>
      </p:sp>
      <p:sp>
        <p:nvSpPr>
          <p:cNvPr name="TextBox 29" id="29"/>
          <p:cNvSpPr txBox="true"/>
          <p:nvPr/>
        </p:nvSpPr>
        <p:spPr>
          <a:xfrm rot="0">
            <a:off x="10697214" y="7235211"/>
            <a:ext cx="6260140" cy="1554480"/>
          </a:xfrm>
          <a:prstGeom prst="rect">
            <a:avLst/>
          </a:prstGeom>
        </p:spPr>
        <p:txBody>
          <a:bodyPr anchor="t" rtlCol="false" tIns="0" lIns="0" bIns="0" rIns="0">
            <a:spAutoFit/>
          </a:bodyPr>
          <a:lstStyle/>
          <a:p>
            <a:pPr algn="ctr">
              <a:lnSpc>
                <a:spcPts val="2520"/>
              </a:lnSpc>
            </a:pPr>
            <a:r>
              <a:rPr lang="en-US" sz="1800">
                <a:solidFill>
                  <a:srgbClr val="000000"/>
                </a:solidFill>
                <a:latin typeface="Atkinson Hyperlegible"/>
                <a:ea typeface="Atkinson Hyperlegible"/>
                <a:cs typeface="Atkinson Hyperlegible"/>
                <a:sym typeface="Atkinson Hyperlegible"/>
              </a:rPr>
              <a:t>Crenshaw, K. W. (1991a). Mapping the Margins: Intersectionality, Identity Politics, and Violence against Women of Color. Stanford Law Review, 43(6), 1241. https://doi.org/10.2307/1229039</a:t>
            </a:r>
          </a:p>
          <a:p>
            <a:pPr algn="ctr">
              <a:lnSpc>
                <a:spcPts val="2520"/>
              </a:lnSpc>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AFD4E1"/>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616258"/>
            <a:ext cx="16108832" cy="9054484"/>
          </a:xfrm>
          <a:custGeom>
            <a:avLst/>
            <a:gdLst/>
            <a:ahLst/>
            <a:cxnLst/>
            <a:rect r="r" b="b" t="t" l="l"/>
            <a:pathLst>
              <a:path h="9054484" w="16108832">
                <a:moveTo>
                  <a:pt x="0" y="0"/>
                </a:moveTo>
                <a:lnTo>
                  <a:pt x="16108832" y="0"/>
                </a:lnTo>
                <a:lnTo>
                  <a:pt x="16108832" y="9054484"/>
                </a:lnTo>
                <a:lnTo>
                  <a:pt x="0" y="9054484"/>
                </a:lnTo>
                <a:lnTo>
                  <a:pt x="0" y="0"/>
                </a:lnTo>
                <a:close/>
              </a:path>
            </a:pathLst>
          </a:custGeom>
          <a:blipFill>
            <a:blip r:embed="rId3"/>
            <a:stretch>
              <a:fillRect l="0" t="0" r="-596"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DAGYQGMfa-c</dc:identifier>
  <dcterms:modified xsi:type="dcterms:W3CDTF">2011-08-01T06:04:30Z</dcterms:modified>
  <cp:revision>1</cp:revision>
  <dc:title>Training: Map of Monotropic Experiences</dc:title>
</cp:coreProperties>
</file>